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8/16/2024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665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8/16/2024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69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8/16/2024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94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8/16/2024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95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8/16/2024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4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8/16/2024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374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t>8/16/2024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18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8/16/2024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77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8/16/2024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85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8/16/2024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27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t>8/16/2024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56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CD8B30-1B71-45A1-8314-D59C86F581E1}" type="datetime1">
              <a:rPr lang="en-US" smtClean="0"/>
              <a:pPr/>
              <a:t>8/16/2024</a:t>
            </a:fld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‹nº›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49213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8" name="Rectangle 367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object 8">
            <a:extLst>
              <a:ext uri="{FF2B5EF4-FFF2-40B4-BE49-F238E27FC236}">
                <a16:creationId xmlns:a16="http://schemas.microsoft.com/office/drawing/2014/main" id="{CC687B0F-7AB0-2357-DBFC-66CEE36CF3A1}"/>
              </a:ext>
            </a:extLst>
          </p:cNvPr>
          <p:cNvPicPr/>
          <p:nvPr/>
        </p:nvPicPr>
        <p:blipFill>
          <a:blip r:embed="rId2" cstate="print"/>
          <a:srcRect l="13704" r="8021" b="1"/>
          <a:stretch/>
        </p:blipFill>
        <p:spPr>
          <a:xfrm>
            <a:off x="6536411" y="254456"/>
            <a:ext cx="4203526" cy="4203526"/>
          </a:xfrm>
          <a:custGeom>
            <a:avLst/>
            <a:gdLst/>
            <a:ahLst/>
            <a:cxnLst/>
            <a:rect l="l" t="t" r="r" b="b"/>
            <a:pathLst>
              <a:path w="2813056" h="2813056">
                <a:moveTo>
                  <a:pt x="1406528" y="0"/>
                </a:moveTo>
                <a:cubicBezTo>
                  <a:pt x="2183332" y="0"/>
                  <a:pt x="2813056" y="629724"/>
                  <a:pt x="2813056" y="1406528"/>
                </a:cubicBezTo>
                <a:cubicBezTo>
                  <a:pt x="2813056" y="2183332"/>
                  <a:pt x="2183332" y="2813056"/>
                  <a:pt x="1406528" y="2813056"/>
                </a:cubicBezTo>
                <a:cubicBezTo>
                  <a:pt x="629724" y="2813056"/>
                  <a:pt x="0" y="2183332"/>
                  <a:pt x="0" y="1406528"/>
                </a:cubicBezTo>
                <a:cubicBezTo>
                  <a:pt x="0" y="629724"/>
                  <a:pt x="629724" y="0"/>
                  <a:pt x="1406528" y="0"/>
                </a:cubicBezTo>
                <a:close/>
              </a:path>
            </a:pathLst>
          </a:custGeom>
        </p:spPr>
      </p:pic>
      <p:sp>
        <p:nvSpPr>
          <p:cNvPr id="370" name="Oval 369">
            <a:extLst>
              <a:ext uri="{FF2B5EF4-FFF2-40B4-BE49-F238E27FC236}">
                <a16:creationId xmlns:a16="http://schemas.microsoft.com/office/drawing/2014/main" id="{D9DFE8A5-DCEC-4A43-B613-D62AC8C57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7014" y="1128803"/>
            <a:ext cx="5290997" cy="5290997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Oval 371">
            <a:extLst>
              <a:ext uri="{FF2B5EF4-FFF2-40B4-BE49-F238E27FC236}">
                <a16:creationId xmlns:a16="http://schemas.microsoft.com/office/drawing/2014/main" id="{2B369A2E-99B1-4A2B-9343-957A6C165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0778" y="1131641"/>
            <a:ext cx="5290997" cy="5290997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4" name="Oval 373">
            <a:extLst>
              <a:ext uri="{FF2B5EF4-FFF2-40B4-BE49-F238E27FC236}">
                <a16:creationId xmlns:a16="http://schemas.microsoft.com/office/drawing/2014/main" id="{26B7664A-BE61-4A65-B937-A31E08B8B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254" y="1065353"/>
            <a:ext cx="5290997" cy="5290997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6F0433-B61E-C3D7-B16E-FE7760B9E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5517" y="2193085"/>
            <a:ext cx="3624471" cy="2577893"/>
          </a:xfrm>
        </p:spPr>
        <p:txBody>
          <a:bodyPr>
            <a:normAutofit/>
          </a:bodyPr>
          <a:lstStyle/>
          <a:p>
            <a:r>
              <a:rPr lang="pt-BR" sz="4700" spc="380">
                <a:latin typeface="Arial MT"/>
                <a:cs typeface="Arial MT"/>
              </a:rPr>
              <a:t>Internet</a:t>
            </a:r>
            <a:endParaRPr lang="pt-BR" sz="4700"/>
          </a:p>
        </p:txBody>
      </p:sp>
      <p:sp>
        <p:nvSpPr>
          <p:cNvPr id="376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78" name="Graphic 212">
            <a:extLst>
              <a:ext uri="{FF2B5EF4-FFF2-40B4-BE49-F238E27FC236}">
                <a16:creationId xmlns:a16="http://schemas.microsoft.com/office/drawing/2014/main" id="{B3D7D008-0B6D-4161-BEDA-6AF6A03BC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E0339FE9-6931-4B68-8E22-6539BB608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65353"/>
            <a:ext cx="1861854" cy="717514"/>
            <a:chOff x="0" y="1065353"/>
            <a:chExt cx="1861854" cy="717514"/>
          </a:xfrm>
          <a:solidFill>
            <a:srgbClr val="FFFFFF"/>
          </a:solidFill>
        </p:grpSpPr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6535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62" name="Freeform: Shape 381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50508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563" name="Group 383">
            <a:extLst>
              <a:ext uri="{FF2B5EF4-FFF2-40B4-BE49-F238E27FC236}">
                <a16:creationId xmlns:a16="http://schemas.microsoft.com/office/drawing/2014/main" id="{D0218489-E03B-4E4F-9ADA-EC579122A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65353"/>
            <a:ext cx="1861854" cy="717514"/>
            <a:chOff x="0" y="1065353"/>
            <a:chExt cx="1861854" cy="717514"/>
          </a:xfrm>
          <a:solidFill>
            <a:schemeClr val="tx1"/>
          </a:solidFill>
        </p:grpSpPr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D36F491E-9A40-46C5-BD55-356F15025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6535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64" name="Freeform: Shape 385">
              <a:extLst>
                <a:ext uri="{FF2B5EF4-FFF2-40B4-BE49-F238E27FC236}">
                  <a16:creationId xmlns:a16="http://schemas.microsoft.com/office/drawing/2014/main" id="{0EC201AA-621E-4837-A31C-D061443F7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50508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565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88320" y="4140693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6" name="Freeform: Shape 389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7" name="Freeform: Shape 390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8" name="Freeform: Shape 391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9" name="Freeform: Shape 392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70" name="Oval 394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5735" y="4917084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71" name="Oval 396">
            <a:extLst>
              <a:ext uri="{FF2B5EF4-FFF2-40B4-BE49-F238E27FC236}">
                <a16:creationId xmlns:a16="http://schemas.microsoft.com/office/drawing/2014/main" id="{6AA707BA-98B0-47C5-B34A-63D60A010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5735" y="4917084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31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7">
            <a:extLst>
              <a:ext uri="{FF2B5EF4-FFF2-40B4-BE49-F238E27FC236}">
                <a16:creationId xmlns:a16="http://schemas.microsoft.com/office/drawing/2014/main" id="{06B9F30A-70F6-AD56-31A2-E222F7A8694E}"/>
              </a:ext>
            </a:extLst>
          </p:cNvPr>
          <p:cNvSpPr txBox="1">
            <a:spLocks/>
          </p:cNvSpPr>
          <p:nvPr/>
        </p:nvSpPr>
        <p:spPr>
          <a:xfrm>
            <a:off x="299803" y="365916"/>
            <a:ext cx="7840542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991100">
              <a:lnSpc>
                <a:spcPct val="100000"/>
              </a:lnSpc>
              <a:spcBef>
                <a:spcPts val="100"/>
              </a:spcBef>
            </a:pPr>
            <a:r>
              <a:rPr lang="pt-BR" spc="420" dirty="0">
                <a:latin typeface="Times New Roman"/>
                <a:cs typeface="Times New Roman"/>
              </a:rPr>
              <a:t>O</a:t>
            </a:r>
            <a:r>
              <a:rPr lang="pt-BR" spc="165" dirty="0">
                <a:latin typeface="Times New Roman"/>
                <a:cs typeface="Times New Roman"/>
              </a:rPr>
              <a:t> </a:t>
            </a:r>
            <a:r>
              <a:rPr lang="pt-BR" spc="625" dirty="0"/>
              <a:t>criador</a:t>
            </a: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684141F8-3CA4-C991-0BE0-9EB48B37949E}"/>
              </a:ext>
            </a:extLst>
          </p:cNvPr>
          <p:cNvSpPr txBox="1"/>
          <p:nvPr/>
        </p:nvSpPr>
        <p:spPr>
          <a:xfrm>
            <a:off x="767474" y="4055000"/>
            <a:ext cx="3891279" cy="164020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600" spc="-340" dirty="0">
                <a:latin typeface="Arial MT"/>
                <a:cs typeface="Arial MT"/>
              </a:rPr>
              <a:t>T</a:t>
            </a:r>
            <a:r>
              <a:rPr sz="2600" spc="170" dirty="0">
                <a:latin typeface="Arial MT"/>
                <a:cs typeface="Arial MT"/>
              </a:rPr>
              <a:t>i</a:t>
            </a:r>
            <a:r>
              <a:rPr sz="2600" spc="165" dirty="0">
                <a:latin typeface="Arial MT"/>
                <a:cs typeface="Arial MT"/>
              </a:rPr>
              <a:t>m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390" dirty="0">
                <a:latin typeface="Arial MT"/>
                <a:cs typeface="Arial MT"/>
              </a:rPr>
              <a:t>Berners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spc="195" dirty="0">
                <a:latin typeface="Arial MT"/>
                <a:cs typeface="Arial MT"/>
              </a:rPr>
              <a:t>Lee</a:t>
            </a:r>
            <a:endParaRPr sz="2600" dirty="0">
              <a:latin typeface="Arial MT"/>
              <a:cs typeface="Arial MT"/>
            </a:endParaRPr>
          </a:p>
          <a:p>
            <a:pPr marL="253365">
              <a:lnSpc>
                <a:spcPct val="100000"/>
              </a:lnSpc>
              <a:spcBef>
                <a:spcPts val="400"/>
              </a:spcBef>
            </a:pPr>
            <a:r>
              <a:rPr sz="2200" spc="125" dirty="0">
                <a:latin typeface="Arial MT"/>
                <a:cs typeface="Arial MT"/>
              </a:rPr>
              <a:t>físico</a:t>
            </a:r>
            <a:r>
              <a:rPr sz="2200" spc="114" dirty="0">
                <a:latin typeface="Times New Roman"/>
                <a:cs typeface="Times New Roman"/>
              </a:rPr>
              <a:t> </a:t>
            </a:r>
            <a:r>
              <a:rPr sz="2200" spc="225" dirty="0">
                <a:latin typeface="Arial MT"/>
                <a:cs typeface="Arial MT"/>
              </a:rPr>
              <a:t>britânico</a:t>
            </a:r>
            <a:endParaRPr sz="2200" dirty="0">
              <a:latin typeface="Arial MT"/>
              <a:cs typeface="Arial MT"/>
            </a:endParaRPr>
          </a:p>
          <a:p>
            <a:pPr marL="253365" marR="5080">
              <a:lnSpc>
                <a:spcPct val="114999"/>
              </a:lnSpc>
            </a:pPr>
            <a:r>
              <a:rPr sz="2200" spc="165" dirty="0">
                <a:latin typeface="Arial MT"/>
                <a:cs typeface="Arial MT"/>
              </a:rPr>
              <a:t>cientista</a:t>
            </a:r>
            <a:r>
              <a:rPr sz="2200" spc="114" dirty="0">
                <a:latin typeface="Times New Roman"/>
                <a:cs typeface="Times New Roman"/>
              </a:rPr>
              <a:t> </a:t>
            </a:r>
            <a:r>
              <a:rPr sz="2200" spc="260" dirty="0">
                <a:latin typeface="Arial MT"/>
                <a:cs typeface="Arial MT"/>
              </a:rPr>
              <a:t>da</a:t>
            </a:r>
            <a:r>
              <a:rPr sz="2200" spc="95" dirty="0">
                <a:latin typeface="Times New Roman"/>
                <a:cs typeface="Times New Roman"/>
              </a:rPr>
              <a:t> </a:t>
            </a:r>
            <a:r>
              <a:rPr sz="2200" spc="245" dirty="0">
                <a:latin typeface="Arial MT"/>
                <a:cs typeface="Arial MT"/>
              </a:rPr>
              <a:t>computação</a:t>
            </a:r>
            <a:r>
              <a:rPr sz="2200" spc="245" dirty="0">
                <a:latin typeface="Times New Roman"/>
                <a:cs typeface="Times New Roman"/>
              </a:rPr>
              <a:t> </a:t>
            </a:r>
            <a:r>
              <a:rPr sz="2200" spc="315" dirty="0">
                <a:latin typeface="Arial MT"/>
                <a:cs typeface="Arial MT"/>
              </a:rPr>
              <a:t>professor</a:t>
            </a:r>
            <a:r>
              <a:rPr sz="2200" spc="140" dirty="0">
                <a:latin typeface="Times New Roman"/>
                <a:cs typeface="Times New Roman"/>
              </a:rPr>
              <a:t> </a:t>
            </a:r>
            <a:r>
              <a:rPr sz="2200" spc="229" dirty="0">
                <a:latin typeface="Arial MT"/>
                <a:cs typeface="Arial MT"/>
              </a:rPr>
              <a:t>do</a:t>
            </a:r>
            <a:r>
              <a:rPr sz="2200" spc="110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Arial MT"/>
                <a:cs typeface="Arial MT"/>
              </a:rPr>
              <a:t>MIT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2BB370FF-ADB0-68D9-8032-276CA8C3997D}"/>
              </a:ext>
            </a:extLst>
          </p:cNvPr>
          <p:cNvSpPr txBox="1"/>
          <p:nvPr/>
        </p:nvSpPr>
        <p:spPr>
          <a:xfrm>
            <a:off x="4892934" y="1851151"/>
            <a:ext cx="4785360" cy="3159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41325">
              <a:lnSpc>
                <a:spcPct val="100000"/>
              </a:lnSpc>
              <a:spcBef>
                <a:spcPts val="100"/>
              </a:spcBef>
            </a:pPr>
            <a:r>
              <a:rPr sz="2700" spc="220" dirty="0">
                <a:latin typeface="Arial MT"/>
                <a:cs typeface="Arial MT"/>
              </a:rPr>
              <a:t>implementou</a:t>
            </a:r>
            <a:r>
              <a:rPr sz="2700" spc="105" dirty="0">
                <a:latin typeface="Times New Roman"/>
                <a:cs typeface="Times New Roman"/>
              </a:rPr>
              <a:t> </a:t>
            </a:r>
            <a:r>
              <a:rPr sz="2700" spc="360" dirty="0">
                <a:latin typeface="Arial MT"/>
                <a:cs typeface="Arial MT"/>
              </a:rPr>
              <a:t>a</a:t>
            </a:r>
            <a:r>
              <a:rPr sz="2700" spc="100" dirty="0">
                <a:latin typeface="Times New Roman"/>
                <a:cs typeface="Times New Roman"/>
              </a:rPr>
              <a:t> </a:t>
            </a:r>
            <a:r>
              <a:rPr sz="2700" spc="335" dirty="0">
                <a:latin typeface="Arial MT"/>
                <a:cs typeface="Arial MT"/>
              </a:rPr>
              <a:t>primeira</a:t>
            </a:r>
            <a:r>
              <a:rPr sz="2700" spc="335" dirty="0">
                <a:latin typeface="Times New Roman"/>
                <a:cs typeface="Times New Roman"/>
              </a:rPr>
              <a:t> </a:t>
            </a:r>
            <a:r>
              <a:rPr sz="2700" spc="295" dirty="0">
                <a:latin typeface="Arial MT"/>
                <a:cs typeface="Arial MT"/>
              </a:rPr>
              <a:t>comunicação</a:t>
            </a:r>
            <a:r>
              <a:rPr sz="2700" spc="95" dirty="0">
                <a:latin typeface="Times New Roman"/>
                <a:cs typeface="Times New Roman"/>
              </a:rPr>
              <a:t> </a:t>
            </a:r>
            <a:r>
              <a:rPr sz="2700" spc="355" dirty="0">
                <a:latin typeface="Arial MT"/>
                <a:cs typeface="Arial MT"/>
              </a:rPr>
              <a:t>entre</a:t>
            </a:r>
            <a:r>
              <a:rPr sz="2700" spc="105" dirty="0">
                <a:latin typeface="Times New Roman"/>
                <a:cs typeface="Times New Roman"/>
              </a:rPr>
              <a:t> </a:t>
            </a:r>
            <a:r>
              <a:rPr sz="2700" spc="265" dirty="0">
                <a:latin typeface="Arial MT"/>
                <a:cs typeface="Arial MT"/>
              </a:rPr>
              <a:t>um</a:t>
            </a:r>
            <a:r>
              <a:rPr sz="2700" spc="265" dirty="0">
                <a:latin typeface="Times New Roman"/>
                <a:cs typeface="Times New Roman"/>
              </a:rPr>
              <a:t> </a:t>
            </a:r>
            <a:r>
              <a:rPr sz="2700" spc="204" dirty="0">
                <a:latin typeface="Arial MT"/>
                <a:cs typeface="Arial MT"/>
              </a:rPr>
              <a:t>cliente</a:t>
            </a:r>
            <a:r>
              <a:rPr sz="2700" spc="5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Arial MT"/>
                <a:cs typeface="Arial MT"/>
              </a:rPr>
              <a:t>HTTP</a:t>
            </a:r>
            <a:r>
              <a:rPr sz="2700" spc="100" dirty="0">
                <a:latin typeface="Times New Roman"/>
                <a:cs typeface="Times New Roman"/>
              </a:rPr>
              <a:t> </a:t>
            </a:r>
            <a:r>
              <a:rPr sz="2700" spc="360" dirty="0">
                <a:latin typeface="Arial MT"/>
                <a:cs typeface="Arial MT"/>
              </a:rPr>
              <a:t>e</a:t>
            </a:r>
            <a:r>
              <a:rPr sz="2700" spc="60" dirty="0">
                <a:latin typeface="Times New Roman"/>
                <a:cs typeface="Times New Roman"/>
              </a:rPr>
              <a:t> </a:t>
            </a:r>
            <a:r>
              <a:rPr sz="2700" spc="265" dirty="0">
                <a:latin typeface="Arial MT"/>
                <a:cs typeface="Arial MT"/>
              </a:rPr>
              <a:t>um</a:t>
            </a:r>
            <a:r>
              <a:rPr sz="2700" spc="265" dirty="0">
                <a:latin typeface="Times New Roman"/>
                <a:cs typeface="Times New Roman"/>
              </a:rPr>
              <a:t> </a:t>
            </a:r>
            <a:r>
              <a:rPr sz="2700" spc="385" dirty="0">
                <a:latin typeface="Arial MT"/>
                <a:cs typeface="Arial MT"/>
              </a:rPr>
              <a:t>servidor</a:t>
            </a:r>
            <a:r>
              <a:rPr sz="2700" spc="125" dirty="0">
                <a:latin typeface="Times New Roman"/>
                <a:cs typeface="Times New Roman"/>
              </a:rPr>
              <a:t> </a:t>
            </a:r>
            <a:r>
              <a:rPr sz="2700" spc="400" dirty="0">
                <a:latin typeface="Arial MT"/>
                <a:cs typeface="Arial MT"/>
              </a:rPr>
              <a:t>através</a:t>
            </a:r>
            <a:r>
              <a:rPr sz="2700" spc="110" dirty="0">
                <a:latin typeface="Times New Roman"/>
                <a:cs typeface="Times New Roman"/>
              </a:rPr>
              <a:t> </a:t>
            </a:r>
            <a:r>
              <a:rPr sz="2700" spc="305" dirty="0">
                <a:latin typeface="Arial MT"/>
                <a:cs typeface="Arial MT"/>
              </a:rPr>
              <a:t>da</a:t>
            </a:r>
            <a:r>
              <a:rPr sz="2700" spc="305" dirty="0">
                <a:latin typeface="Times New Roman"/>
                <a:cs typeface="Times New Roman"/>
              </a:rPr>
              <a:t> </a:t>
            </a:r>
            <a:r>
              <a:rPr sz="2700" spc="260" dirty="0">
                <a:latin typeface="Arial MT"/>
                <a:cs typeface="Arial MT"/>
              </a:rPr>
              <a:t>internet</a:t>
            </a:r>
            <a:r>
              <a:rPr sz="2700" spc="-6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Arial MT"/>
                <a:cs typeface="Arial MT"/>
              </a:rPr>
              <a:t>.</a:t>
            </a:r>
            <a:r>
              <a:rPr sz="2700" spc="-6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Arial MT"/>
                <a:cs typeface="Arial MT"/>
              </a:rPr>
              <a:t>.</a:t>
            </a:r>
            <a:r>
              <a:rPr sz="2700" spc="-5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Arial MT"/>
                <a:cs typeface="Arial MT"/>
              </a:rPr>
              <a:t>.</a:t>
            </a:r>
            <a:r>
              <a:rPr sz="2700" spc="-6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Arial MT"/>
                <a:cs typeface="Arial MT"/>
              </a:rPr>
              <a:t>.</a:t>
            </a:r>
            <a:r>
              <a:rPr sz="2700" spc="-5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Arial MT"/>
                <a:cs typeface="Arial MT"/>
              </a:rPr>
              <a:t>.</a:t>
            </a:r>
            <a:r>
              <a:rPr sz="2700" spc="-6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Arial MT"/>
                <a:cs typeface="Arial MT"/>
              </a:rPr>
              <a:t>.</a:t>
            </a:r>
            <a:r>
              <a:rPr sz="2700" spc="-5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Arial MT"/>
                <a:cs typeface="Arial MT"/>
              </a:rPr>
              <a:t>.</a:t>
            </a:r>
            <a:r>
              <a:rPr sz="2700" spc="-60" dirty="0">
                <a:latin typeface="Times New Roman"/>
                <a:cs typeface="Times New Roman"/>
              </a:rPr>
              <a:t> </a:t>
            </a:r>
            <a:r>
              <a:rPr sz="2700" spc="-10" dirty="0">
                <a:latin typeface="Arial MT"/>
                <a:cs typeface="Arial MT"/>
              </a:rPr>
              <a:t>(1990)</a:t>
            </a:r>
            <a:endParaRPr sz="27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110"/>
              </a:spcBef>
            </a:pPr>
            <a:endParaRPr sz="2700" dirty="0">
              <a:latin typeface="Arial MT"/>
              <a:cs typeface="Arial MT"/>
            </a:endParaRPr>
          </a:p>
          <a:p>
            <a:pPr marL="2981325">
              <a:lnSpc>
                <a:spcPct val="100000"/>
              </a:lnSpc>
            </a:pPr>
            <a:r>
              <a:rPr sz="2500" spc="295" dirty="0">
                <a:latin typeface="Arial MT"/>
                <a:cs typeface="Arial MT"/>
              </a:rPr>
              <a:t>hipertexto</a:t>
            </a:r>
            <a:endParaRPr sz="2500" dirty="0">
              <a:latin typeface="Arial MT"/>
              <a:cs typeface="Arial MT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BC8254DB-3AAE-0117-C9FF-208613265D3A}"/>
              </a:ext>
            </a:extLst>
          </p:cNvPr>
          <p:cNvSpPr txBox="1"/>
          <p:nvPr/>
        </p:nvSpPr>
        <p:spPr>
          <a:xfrm>
            <a:off x="5488823" y="5388353"/>
            <a:ext cx="4202430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570" dirty="0">
                <a:latin typeface="Arial MT"/>
                <a:cs typeface="Arial MT"/>
              </a:rPr>
              <a:t>world</a:t>
            </a:r>
            <a:r>
              <a:rPr sz="3800" spc="135" dirty="0">
                <a:latin typeface="Times New Roman"/>
                <a:cs typeface="Times New Roman"/>
              </a:rPr>
              <a:t> </a:t>
            </a:r>
            <a:r>
              <a:rPr sz="3800" spc="465" dirty="0">
                <a:latin typeface="Arial MT"/>
                <a:cs typeface="Arial MT"/>
              </a:rPr>
              <a:t>wide</a:t>
            </a:r>
            <a:r>
              <a:rPr sz="3800" spc="130" dirty="0">
                <a:latin typeface="Times New Roman"/>
                <a:cs typeface="Times New Roman"/>
              </a:rPr>
              <a:t> </a:t>
            </a:r>
            <a:r>
              <a:rPr sz="3800" spc="625" dirty="0">
                <a:latin typeface="Arial MT"/>
                <a:cs typeface="Arial MT"/>
              </a:rPr>
              <a:t>web</a:t>
            </a:r>
            <a:endParaRPr sz="3800" dirty="0">
              <a:latin typeface="Arial MT"/>
              <a:cs typeface="Arial MT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431B5B97-E7DD-4BE4-336F-2CAE6A7D1D9A}"/>
              </a:ext>
            </a:extLst>
          </p:cNvPr>
          <p:cNvSpPr txBox="1"/>
          <p:nvPr/>
        </p:nvSpPr>
        <p:spPr>
          <a:xfrm>
            <a:off x="615574" y="6312535"/>
            <a:ext cx="66700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85" dirty="0">
                <a:latin typeface="Arial MT"/>
                <a:cs typeface="Arial MT"/>
              </a:rPr>
              <a:t>diretor</a:t>
            </a:r>
            <a:r>
              <a:rPr sz="2200" spc="100" dirty="0">
                <a:latin typeface="Times New Roman"/>
                <a:cs typeface="Times New Roman"/>
              </a:rPr>
              <a:t> </a:t>
            </a:r>
            <a:r>
              <a:rPr sz="2200" spc="229" dirty="0">
                <a:latin typeface="Arial MT"/>
                <a:cs typeface="Arial MT"/>
              </a:rPr>
              <a:t>do</a:t>
            </a:r>
            <a:r>
              <a:rPr sz="2200" spc="110" dirty="0">
                <a:latin typeface="Times New Roman"/>
                <a:cs typeface="Times New Roman"/>
              </a:rPr>
              <a:t> </a:t>
            </a:r>
            <a:r>
              <a:rPr sz="2200" spc="325" dirty="0">
                <a:latin typeface="Arial MT"/>
                <a:cs typeface="Arial MT"/>
              </a:rPr>
              <a:t>world</a:t>
            </a:r>
            <a:r>
              <a:rPr sz="2200" spc="105" dirty="0">
                <a:latin typeface="Times New Roman"/>
                <a:cs typeface="Times New Roman"/>
              </a:rPr>
              <a:t> </a:t>
            </a:r>
            <a:r>
              <a:rPr sz="2200" spc="270" dirty="0">
                <a:latin typeface="Arial MT"/>
                <a:cs typeface="Arial MT"/>
              </a:rPr>
              <a:t>wide</a:t>
            </a:r>
            <a:r>
              <a:rPr sz="2200" spc="105" dirty="0">
                <a:latin typeface="Times New Roman"/>
                <a:cs typeface="Times New Roman"/>
              </a:rPr>
              <a:t> </a:t>
            </a:r>
            <a:r>
              <a:rPr sz="2200" spc="365" dirty="0">
                <a:latin typeface="Arial MT"/>
                <a:cs typeface="Arial MT"/>
              </a:rPr>
              <a:t>web</a:t>
            </a:r>
            <a:r>
              <a:rPr sz="2200" spc="120" dirty="0">
                <a:latin typeface="Times New Roman"/>
                <a:cs typeface="Times New Roman"/>
              </a:rPr>
              <a:t> </a:t>
            </a:r>
            <a:r>
              <a:rPr sz="2200" spc="235" dirty="0">
                <a:latin typeface="Arial MT"/>
                <a:cs typeface="Arial MT"/>
              </a:rPr>
              <a:t>consortium</a:t>
            </a:r>
            <a:r>
              <a:rPr sz="2200" spc="10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Arial MT"/>
                <a:cs typeface="Arial MT"/>
              </a:rPr>
              <a:t>(W3C)</a:t>
            </a:r>
            <a:endParaRPr sz="2200" dirty="0">
              <a:latin typeface="Arial MT"/>
              <a:cs typeface="Arial MT"/>
            </a:endParaRPr>
          </a:p>
        </p:txBody>
      </p:sp>
      <p:pic>
        <p:nvPicPr>
          <p:cNvPr id="13" name="object 6">
            <a:extLst>
              <a:ext uri="{FF2B5EF4-FFF2-40B4-BE49-F238E27FC236}">
                <a16:creationId xmlns:a16="http://schemas.microsoft.com/office/drawing/2014/main" id="{87641C1C-4995-6BC0-E678-7097A8AFE52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9206" y="710882"/>
            <a:ext cx="34290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33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718ABC-1E33-7FA2-C82A-E457B5885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pc="420" dirty="0"/>
              <a:t>o</a:t>
            </a:r>
            <a:r>
              <a:rPr lang="pt-BR" spc="140" dirty="0">
                <a:latin typeface="Times New Roman"/>
                <a:cs typeface="Times New Roman"/>
              </a:rPr>
              <a:t> </a:t>
            </a:r>
            <a:r>
              <a:rPr lang="pt-BR" spc="560" dirty="0"/>
              <a:t>que</a:t>
            </a:r>
            <a:r>
              <a:rPr lang="pt-BR" spc="155" dirty="0">
                <a:latin typeface="Times New Roman"/>
                <a:cs typeface="Times New Roman"/>
              </a:rPr>
              <a:t> </a:t>
            </a:r>
            <a:r>
              <a:rPr lang="pt-BR" spc="509" dirty="0"/>
              <a:t>posso</a:t>
            </a:r>
            <a:r>
              <a:rPr lang="pt-BR" spc="135" dirty="0">
                <a:latin typeface="Times New Roman"/>
                <a:cs typeface="Times New Roman"/>
              </a:rPr>
              <a:t> </a:t>
            </a:r>
            <a:r>
              <a:rPr lang="pt-BR" spc="710" dirty="0"/>
              <a:t>usar</a:t>
            </a:r>
            <a:r>
              <a:rPr lang="pt-BR" spc="145" dirty="0">
                <a:latin typeface="Times New Roman"/>
                <a:cs typeface="Times New Roman"/>
              </a:rPr>
              <a:t> </a:t>
            </a:r>
            <a:r>
              <a:rPr lang="pt-BR" spc="465" dirty="0"/>
              <a:t>na</a:t>
            </a:r>
            <a:r>
              <a:rPr lang="pt-BR" spc="155" dirty="0">
                <a:latin typeface="Times New Roman"/>
                <a:cs typeface="Times New Roman"/>
              </a:rPr>
              <a:t> </a:t>
            </a:r>
            <a:r>
              <a:rPr lang="pt-BR" spc="325" dirty="0"/>
              <a:t>internet?</a:t>
            </a:r>
            <a:endParaRPr lang="pt-BR" dirty="0"/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8D4F8425-5FA3-270C-B421-2FE1644B8465}"/>
              </a:ext>
            </a:extLst>
          </p:cNvPr>
          <p:cNvSpPr txBox="1"/>
          <p:nvPr/>
        </p:nvSpPr>
        <p:spPr>
          <a:xfrm>
            <a:off x="6639293" y="3987648"/>
            <a:ext cx="743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75" dirty="0">
                <a:latin typeface="Arial MT"/>
                <a:cs typeface="Arial MT"/>
              </a:rPr>
              <a:t>web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60ECE9A3-6C98-2782-1C23-7E4365F3129E}"/>
              </a:ext>
            </a:extLst>
          </p:cNvPr>
          <p:cNvSpPr txBox="1"/>
          <p:nvPr/>
        </p:nvSpPr>
        <p:spPr>
          <a:xfrm>
            <a:off x="6867892" y="2768448"/>
            <a:ext cx="9893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35" dirty="0">
                <a:latin typeface="Arial MT"/>
                <a:cs typeface="Arial MT"/>
              </a:rPr>
              <a:t>e-</a:t>
            </a:r>
            <a:r>
              <a:rPr sz="2400" spc="105" dirty="0">
                <a:latin typeface="Arial MT"/>
                <a:cs typeface="Arial MT"/>
              </a:rPr>
              <a:t>mail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AA9E210A-14DB-2BF5-E7F8-AE15B0277579}"/>
              </a:ext>
            </a:extLst>
          </p:cNvPr>
          <p:cNvSpPr txBox="1"/>
          <p:nvPr/>
        </p:nvSpPr>
        <p:spPr>
          <a:xfrm>
            <a:off x="2448294" y="3944976"/>
            <a:ext cx="1823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55" dirty="0">
                <a:latin typeface="Arial MT"/>
                <a:cs typeface="Arial MT"/>
              </a:rPr>
              <a:t>telnet</a:t>
            </a:r>
            <a:r>
              <a:rPr sz="2400" spc="114" dirty="0">
                <a:latin typeface="Times New Roman"/>
                <a:cs typeface="Times New Roman"/>
              </a:rPr>
              <a:t> </a:t>
            </a:r>
            <a:r>
              <a:rPr sz="2400" spc="530" dirty="0">
                <a:latin typeface="Arial MT"/>
                <a:cs typeface="Arial MT"/>
              </a:rPr>
              <a:t>/</a:t>
            </a:r>
            <a:r>
              <a:rPr sz="2400" spc="114" dirty="0">
                <a:latin typeface="Times New Roman"/>
                <a:cs typeface="Times New Roman"/>
              </a:rPr>
              <a:t> </a:t>
            </a:r>
            <a:r>
              <a:rPr sz="2400" spc="-60" dirty="0">
                <a:latin typeface="Arial MT"/>
                <a:cs typeface="Arial MT"/>
              </a:rPr>
              <a:t>SSH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9" name="object 11">
            <a:extLst>
              <a:ext uri="{FF2B5EF4-FFF2-40B4-BE49-F238E27FC236}">
                <a16:creationId xmlns:a16="http://schemas.microsoft.com/office/drawing/2014/main" id="{3CB281D6-2C24-4309-6A8A-A6D1BCA0D637}"/>
              </a:ext>
            </a:extLst>
          </p:cNvPr>
          <p:cNvSpPr txBox="1"/>
          <p:nvPr/>
        </p:nvSpPr>
        <p:spPr>
          <a:xfrm>
            <a:off x="4187178" y="5299811"/>
            <a:ext cx="3199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280" dirty="0">
                <a:latin typeface="Arial MT"/>
                <a:cs typeface="Arial MT"/>
              </a:rPr>
              <a:t>acessar</a:t>
            </a:r>
            <a:r>
              <a:rPr sz="1800" spc="90" dirty="0">
                <a:latin typeface="Times New Roman"/>
                <a:cs typeface="Times New Roman"/>
              </a:rPr>
              <a:t> </a:t>
            </a:r>
            <a:r>
              <a:rPr sz="1800" spc="195" dirty="0">
                <a:latin typeface="Arial MT"/>
                <a:cs typeface="Arial MT"/>
              </a:rPr>
              <a:t>remotamente</a:t>
            </a:r>
            <a:r>
              <a:rPr sz="1800" spc="110" dirty="0">
                <a:latin typeface="Times New Roman"/>
                <a:cs typeface="Times New Roman"/>
              </a:rPr>
              <a:t> </a:t>
            </a:r>
            <a:r>
              <a:rPr sz="1800" spc="190" dirty="0">
                <a:latin typeface="Arial MT"/>
                <a:cs typeface="Arial MT"/>
              </a:rPr>
              <a:t>a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spc="204" dirty="0">
                <a:latin typeface="Arial MT"/>
                <a:cs typeface="Arial MT"/>
              </a:rPr>
              <a:t>uma</a:t>
            </a:r>
            <a:r>
              <a:rPr sz="1800" spc="90" dirty="0">
                <a:latin typeface="Times New Roman"/>
                <a:cs typeface="Times New Roman"/>
              </a:rPr>
              <a:t> </a:t>
            </a:r>
            <a:r>
              <a:rPr sz="1800" spc="190" dirty="0">
                <a:latin typeface="Arial MT"/>
                <a:cs typeface="Arial MT"/>
              </a:rPr>
              <a:t>máquina</a:t>
            </a:r>
            <a:r>
              <a:rPr sz="1800" spc="80" dirty="0">
                <a:latin typeface="Times New Roman"/>
                <a:cs typeface="Times New Roman"/>
              </a:rPr>
              <a:t> </a:t>
            </a:r>
            <a:r>
              <a:rPr sz="1800" spc="210" dirty="0">
                <a:latin typeface="Arial MT"/>
                <a:cs typeface="Arial MT"/>
              </a:rPr>
              <a:t>ou</a:t>
            </a:r>
            <a:r>
              <a:rPr sz="1800" spc="80" dirty="0">
                <a:latin typeface="Times New Roman"/>
                <a:cs typeface="Times New Roman"/>
              </a:rPr>
              <a:t> </a:t>
            </a:r>
            <a:r>
              <a:rPr sz="1800" spc="245" dirty="0">
                <a:latin typeface="Arial MT"/>
                <a:cs typeface="Arial MT"/>
              </a:rPr>
              <a:t>servidor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0" name="object 12">
            <a:extLst>
              <a:ext uri="{FF2B5EF4-FFF2-40B4-BE49-F238E27FC236}">
                <a16:creationId xmlns:a16="http://schemas.microsoft.com/office/drawing/2014/main" id="{A74F6C36-E237-11F8-31AD-63C3DDB1EA06}"/>
              </a:ext>
            </a:extLst>
          </p:cNvPr>
          <p:cNvSpPr txBox="1"/>
          <p:nvPr/>
        </p:nvSpPr>
        <p:spPr>
          <a:xfrm>
            <a:off x="3905238" y="2828168"/>
            <a:ext cx="2848610" cy="105664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400" spc="-25" dirty="0">
                <a:latin typeface="Arial MT"/>
                <a:cs typeface="Arial MT"/>
              </a:rPr>
              <a:t>FTP</a:t>
            </a:r>
            <a:endParaRPr sz="2400" dirty="0">
              <a:latin typeface="Arial MT"/>
              <a:cs typeface="Arial MT"/>
            </a:endParaRPr>
          </a:p>
          <a:p>
            <a:pPr marL="446405">
              <a:lnSpc>
                <a:spcPct val="100000"/>
              </a:lnSpc>
              <a:spcBef>
                <a:spcPts val="270"/>
              </a:spcBef>
            </a:pPr>
            <a:r>
              <a:rPr sz="4000" spc="490" dirty="0">
                <a:latin typeface="Arial MT"/>
                <a:cs typeface="Arial MT"/>
              </a:rPr>
              <a:t>serviços</a:t>
            </a:r>
            <a:endParaRPr sz="4000" dirty="0">
              <a:latin typeface="Arial MT"/>
              <a:cs typeface="Arial MT"/>
            </a:endParaRPr>
          </a:p>
        </p:txBody>
      </p:sp>
      <p:sp>
        <p:nvSpPr>
          <p:cNvPr id="21" name="object 14">
            <a:extLst>
              <a:ext uri="{FF2B5EF4-FFF2-40B4-BE49-F238E27FC236}">
                <a16:creationId xmlns:a16="http://schemas.microsoft.com/office/drawing/2014/main" id="{8BEA22BE-FCBC-7740-42F9-9F1D0CCA33BA}"/>
              </a:ext>
            </a:extLst>
          </p:cNvPr>
          <p:cNvSpPr txBox="1"/>
          <p:nvPr/>
        </p:nvSpPr>
        <p:spPr>
          <a:xfrm>
            <a:off x="5343893" y="1966825"/>
            <a:ext cx="242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50" dirty="0">
                <a:latin typeface="Arial MT"/>
                <a:cs typeface="Arial MT"/>
              </a:rPr>
              <a:t>transferir</a:t>
            </a:r>
            <a:r>
              <a:rPr sz="1800" spc="90" dirty="0">
                <a:latin typeface="Times New Roman"/>
                <a:cs typeface="Times New Roman"/>
              </a:rPr>
              <a:t> </a:t>
            </a:r>
            <a:r>
              <a:rPr sz="1800" spc="225" dirty="0">
                <a:latin typeface="Arial MT"/>
                <a:cs typeface="Arial MT"/>
              </a:rPr>
              <a:t>arquivos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22" name="object 13"/>
          <p:cNvSpPr/>
          <p:nvPr/>
        </p:nvSpPr>
        <p:spPr>
          <a:xfrm>
            <a:off x="4060557" y="1925833"/>
            <a:ext cx="3796665" cy="902335"/>
          </a:xfrm>
          <a:custGeom>
            <a:avLst/>
            <a:gdLst/>
            <a:ahLst/>
            <a:cxnLst/>
            <a:rect l="l" t="t" r="r" b="b"/>
            <a:pathLst>
              <a:path w="3796665" h="902335">
                <a:moveTo>
                  <a:pt x="961644" y="114300"/>
                </a:moveTo>
                <a:lnTo>
                  <a:pt x="405384" y="114300"/>
                </a:lnTo>
                <a:lnTo>
                  <a:pt x="0" y="888492"/>
                </a:lnTo>
                <a:lnTo>
                  <a:pt x="25908" y="902208"/>
                </a:lnTo>
                <a:lnTo>
                  <a:pt x="414528" y="158953"/>
                </a:lnTo>
                <a:lnTo>
                  <a:pt x="422732" y="143256"/>
                </a:lnTo>
                <a:lnTo>
                  <a:pt x="426720" y="143256"/>
                </a:lnTo>
                <a:lnTo>
                  <a:pt x="961644" y="143256"/>
                </a:lnTo>
                <a:lnTo>
                  <a:pt x="961644" y="114300"/>
                </a:lnTo>
                <a:close/>
              </a:path>
              <a:path w="3796665" h="902335">
                <a:moveTo>
                  <a:pt x="3796284" y="0"/>
                </a:moveTo>
                <a:lnTo>
                  <a:pt x="3767328" y="0"/>
                </a:lnTo>
                <a:lnTo>
                  <a:pt x="3767328" y="28956"/>
                </a:lnTo>
                <a:lnTo>
                  <a:pt x="3767328" y="381000"/>
                </a:lnTo>
                <a:lnTo>
                  <a:pt x="1053084" y="381000"/>
                </a:lnTo>
                <a:lnTo>
                  <a:pt x="1053084" y="28956"/>
                </a:lnTo>
                <a:lnTo>
                  <a:pt x="3767328" y="28956"/>
                </a:lnTo>
                <a:lnTo>
                  <a:pt x="3767328" y="0"/>
                </a:lnTo>
                <a:lnTo>
                  <a:pt x="1024128" y="0"/>
                </a:lnTo>
                <a:lnTo>
                  <a:pt x="1024128" y="409956"/>
                </a:lnTo>
                <a:lnTo>
                  <a:pt x="1037844" y="409956"/>
                </a:lnTo>
                <a:lnTo>
                  <a:pt x="1053084" y="409956"/>
                </a:lnTo>
                <a:lnTo>
                  <a:pt x="3767328" y="409956"/>
                </a:lnTo>
                <a:lnTo>
                  <a:pt x="3781044" y="409956"/>
                </a:lnTo>
                <a:lnTo>
                  <a:pt x="3796284" y="409956"/>
                </a:lnTo>
                <a:lnTo>
                  <a:pt x="3796284" y="0"/>
                </a:lnTo>
                <a:close/>
              </a:path>
            </a:pathLst>
          </a:custGeom>
          <a:solidFill>
            <a:srgbClr val="98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3">
            <a:extLst>
              <a:ext uri="{FF2B5EF4-FFF2-40B4-BE49-F238E27FC236}">
                <a16:creationId xmlns:a16="http://schemas.microsoft.com/office/drawing/2014/main" id="{62D2082B-397B-1BC1-4ECC-E3E68FBA1775}"/>
              </a:ext>
            </a:extLst>
          </p:cNvPr>
          <p:cNvSpPr/>
          <p:nvPr/>
        </p:nvSpPr>
        <p:spPr>
          <a:xfrm flipV="1">
            <a:off x="2811508" y="4481648"/>
            <a:ext cx="4573757" cy="1447386"/>
          </a:xfrm>
          <a:custGeom>
            <a:avLst/>
            <a:gdLst/>
            <a:ahLst/>
            <a:cxnLst/>
            <a:rect l="l" t="t" r="r" b="b"/>
            <a:pathLst>
              <a:path w="3796665" h="902335">
                <a:moveTo>
                  <a:pt x="961644" y="114300"/>
                </a:moveTo>
                <a:lnTo>
                  <a:pt x="405384" y="114300"/>
                </a:lnTo>
                <a:lnTo>
                  <a:pt x="0" y="888492"/>
                </a:lnTo>
                <a:lnTo>
                  <a:pt x="25908" y="902208"/>
                </a:lnTo>
                <a:lnTo>
                  <a:pt x="414528" y="158953"/>
                </a:lnTo>
                <a:lnTo>
                  <a:pt x="422732" y="143256"/>
                </a:lnTo>
                <a:lnTo>
                  <a:pt x="426720" y="143256"/>
                </a:lnTo>
                <a:lnTo>
                  <a:pt x="961644" y="143256"/>
                </a:lnTo>
                <a:lnTo>
                  <a:pt x="961644" y="114300"/>
                </a:lnTo>
                <a:close/>
              </a:path>
              <a:path w="3796665" h="902335">
                <a:moveTo>
                  <a:pt x="3796284" y="0"/>
                </a:moveTo>
                <a:lnTo>
                  <a:pt x="3767328" y="0"/>
                </a:lnTo>
                <a:lnTo>
                  <a:pt x="3767328" y="28956"/>
                </a:lnTo>
                <a:lnTo>
                  <a:pt x="3767328" y="381000"/>
                </a:lnTo>
                <a:lnTo>
                  <a:pt x="1053084" y="381000"/>
                </a:lnTo>
                <a:lnTo>
                  <a:pt x="1053084" y="28956"/>
                </a:lnTo>
                <a:lnTo>
                  <a:pt x="3767328" y="28956"/>
                </a:lnTo>
                <a:lnTo>
                  <a:pt x="3767328" y="0"/>
                </a:lnTo>
                <a:lnTo>
                  <a:pt x="1024128" y="0"/>
                </a:lnTo>
                <a:lnTo>
                  <a:pt x="1024128" y="409956"/>
                </a:lnTo>
                <a:lnTo>
                  <a:pt x="1037844" y="409956"/>
                </a:lnTo>
                <a:lnTo>
                  <a:pt x="1053084" y="409956"/>
                </a:lnTo>
                <a:lnTo>
                  <a:pt x="3767328" y="409956"/>
                </a:lnTo>
                <a:lnTo>
                  <a:pt x="3781044" y="409956"/>
                </a:lnTo>
                <a:lnTo>
                  <a:pt x="3796284" y="409956"/>
                </a:lnTo>
                <a:lnTo>
                  <a:pt x="3796284" y="0"/>
                </a:lnTo>
                <a:close/>
              </a:path>
            </a:pathLst>
          </a:custGeom>
          <a:solidFill>
            <a:srgbClr val="986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122" name="Picture 2" descr="Herizen guardiola GIF - Conseguir o melhor gif em GIFER">
            <a:extLst>
              <a:ext uri="{FF2B5EF4-FFF2-40B4-BE49-F238E27FC236}">
                <a16:creationId xmlns:a16="http://schemas.microsoft.com/office/drawing/2014/main" id="{EE3C3176-561D-12FB-993E-1CFB9ACF5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404" y="1684351"/>
            <a:ext cx="3502245" cy="35022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25683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8">
            <a:extLst>
              <a:ext uri="{FF2B5EF4-FFF2-40B4-BE49-F238E27FC236}">
                <a16:creationId xmlns:a16="http://schemas.microsoft.com/office/drawing/2014/main" id="{2FA8D52F-61EC-28CD-A313-446D37772E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100"/>
              </a:spcBef>
            </a:pPr>
            <a:r>
              <a:rPr spc="455" dirty="0"/>
              <a:t>como</a:t>
            </a:r>
            <a:r>
              <a:rPr spc="114" dirty="0">
                <a:latin typeface="Times New Roman"/>
                <a:cs typeface="Times New Roman"/>
              </a:rPr>
              <a:t> </a:t>
            </a:r>
            <a:r>
              <a:rPr spc="305" dirty="0"/>
              <a:t>funciona?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982154" y="3678556"/>
            <a:ext cx="2667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400" dirty="0">
                <a:latin typeface="Arial MT"/>
                <a:cs typeface="Arial MT"/>
              </a:rPr>
              <a:t>protocolos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15654" y="4618863"/>
            <a:ext cx="8178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Arial MT"/>
                <a:cs typeface="Arial MT"/>
              </a:rPr>
              <a:t>HTTP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39781" y="3204592"/>
            <a:ext cx="1033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 MT"/>
                <a:cs typeface="Arial MT"/>
              </a:rPr>
              <a:t>TCP/IP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82097" y="4481704"/>
            <a:ext cx="5829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latin typeface="Arial MT"/>
                <a:cs typeface="Arial MT"/>
              </a:rPr>
              <a:t>FTP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34583" y="4362832"/>
            <a:ext cx="18370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SMTP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305" dirty="0">
                <a:latin typeface="Arial MT"/>
                <a:cs typeface="Arial MT"/>
              </a:rPr>
              <a:t>e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spc="-105" dirty="0">
                <a:latin typeface="Arial MT"/>
                <a:cs typeface="Arial MT"/>
              </a:rPr>
              <a:t>POP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19922" y="1464185"/>
            <a:ext cx="835215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100" spc="240" dirty="0">
                <a:latin typeface="Arial MT"/>
                <a:cs typeface="Arial MT"/>
              </a:rPr>
              <a:t>protocolos</a:t>
            </a:r>
            <a:r>
              <a:rPr sz="2100" spc="80" dirty="0">
                <a:latin typeface="Times New Roman"/>
                <a:cs typeface="Times New Roman"/>
              </a:rPr>
              <a:t> </a:t>
            </a:r>
            <a:r>
              <a:rPr sz="2100" spc="315" dirty="0">
                <a:latin typeface="Arial MT"/>
                <a:cs typeface="Arial MT"/>
              </a:rPr>
              <a:t>são</a:t>
            </a:r>
            <a:r>
              <a:rPr sz="2100" spc="105" dirty="0">
                <a:latin typeface="Times New Roman"/>
                <a:cs typeface="Times New Roman"/>
              </a:rPr>
              <a:t> </a:t>
            </a:r>
            <a:r>
              <a:rPr sz="2100" spc="150" dirty="0">
                <a:latin typeface="Arial MT"/>
                <a:cs typeface="Arial MT"/>
              </a:rPr>
              <a:t>“idiomas”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275" dirty="0">
                <a:latin typeface="Arial MT"/>
                <a:cs typeface="Arial MT"/>
              </a:rPr>
              <a:t>e</a:t>
            </a:r>
            <a:r>
              <a:rPr sz="2100" spc="85" dirty="0">
                <a:latin typeface="Times New Roman"/>
                <a:cs typeface="Times New Roman"/>
              </a:rPr>
              <a:t> </a:t>
            </a:r>
            <a:r>
              <a:rPr sz="2100" spc="175" dirty="0">
                <a:latin typeface="Arial MT"/>
                <a:cs typeface="Arial MT"/>
              </a:rPr>
              <a:t>sinais</a:t>
            </a:r>
            <a:r>
              <a:rPr sz="2100" spc="90" dirty="0">
                <a:latin typeface="Times New Roman"/>
                <a:cs typeface="Times New Roman"/>
              </a:rPr>
              <a:t> </a:t>
            </a:r>
            <a:r>
              <a:rPr sz="2100" spc="250" dirty="0">
                <a:latin typeface="Arial MT"/>
                <a:cs typeface="Arial MT"/>
              </a:rPr>
              <a:t>universais</a:t>
            </a:r>
            <a:r>
              <a:rPr sz="2100" spc="85" dirty="0">
                <a:latin typeface="Times New Roman"/>
                <a:cs typeface="Times New Roman"/>
              </a:rPr>
              <a:t> </a:t>
            </a:r>
            <a:r>
              <a:rPr sz="2100" spc="285" dirty="0">
                <a:latin typeface="Arial MT"/>
                <a:cs typeface="Arial MT"/>
              </a:rPr>
              <a:t>que</a:t>
            </a:r>
            <a:r>
              <a:rPr sz="2100" spc="65" dirty="0">
                <a:latin typeface="Times New Roman"/>
                <a:cs typeface="Times New Roman"/>
              </a:rPr>
              <a:t> </a:t>
            </a:r>
            <a:r>
              <a:rPr sz="2100" spc="215" dirty="0">
                <a:latin typeface="Arial MT"/>
                <a:cs typeface="Arial MT"/>
              </a:rPr>
              <a:t>permitem</a:t>
            </a:r>
            <a:r>
              <a:rPr sz="2100" spc="215" dirty="0">
                <a:latin typeface="Times New Roman"/>
                <a:cs typeface="Times New Roman"/>
              </a:rPr>
              <a:t> </a:t>
            </a:r>
            <a:r>
              <a:rPr sz="2100" spc="260" dirty="0">
                <a:latin typeface="Arial MT"/>
                <a:cs typeface="Arial MT"/>
              </a:rPr>
              <a:t>aos</a:t>
            </a:r>
            <a:r>
              <a:rPr sz="2100" spc="100" dirty="0">
                <a:latin typeface="Times New Roman"/>
                <a:cs typeface="Times New Roman"/>
              </a:rPr>
              <a:t> </a:t>
            </a:r>
            <a:r>
              <a:rPr sz="2100" spc="180" dirty="0">
                <a:latin typeface="Arial MT"/>
                <a:cs typeface="Arial MT"/>
              </a:rPr>
              <a:t>dispositivos</a:t>
            </a:r>
            <a:r>
              <a:rPr sz="2100" spc="110" dirty="0">
                <a:latin typeface="Times New Roman"/>
                <a:cs typeface="Times New Roman"/>
              </a:rPr>
              <a:t> </a:t>
            </a:r>
            <a:r>
              <a:rPr sz="2100" spc="240" dirty="0">
                <a:latin typeface="Arial MT"/>
                <a:cs typeface="Arial MT"/>
              </a:rPr>
              <a:t>comunicar-</a:t>
            </a:r>
            <a:r>
              <a:rPr sz="2100" spc="285" dirty="0">
                <a:latin typeface="Arial MT"/>
                <a:cs typeface="Arial MT"/>
              </a:rPr>
              <a:t>se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315" dirty="0">
                <a:latin typeface="Arial MT"/>
                <a:cs typeface="Arial MT"/>
              </a:rPr>
              <a:t>através</a:t>
            </a:r>
            <a:r>
              <a:rPr sz="2100" spc="90" dirty="0">
                <a:latin typeface="Times New Roman"/>
                <a:cs typeface="Times New Roman"/>
              </a:rPr>
              <a:t> </a:t>
            </a:r>
            <a:r>
              <a:rPr sz="2100" spc="254" dirty="0">
                <a:latin typeface="Arial MT"/>
                <a:cs typeface="Arial MT"/>
              </a:rPr>
              <a:t>da</a:t>
            </a:r>
            <a:r>
              <a:rPr sz="2100" spc="90" dirty="0">
                <a:latin typeface="Times New Roman"/>
                <a:cs typeface="Times New Roman"/>
              </a:rPr>
              <a:t> </a:t>
            </a:r>
            <a:r>
              <a:rPr sz="2100" spc="325" dirty="0">
                <a:latin typeface="Arial MT"/>
                <a:cs typeface="Arial MT"/>
              </a:rPr>
              <a:t>rede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05266" y="5370195"/>
            <a:ext cx="453136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210" dirty="0">
                <a:latin typeface="Arial MT"/>
                <a:cs typeface="Arial MT"/>
              </a:rPr>
              <a:t>Hypertext</a:t>
            </a:r>
            <a:r>
              <a:rPr sz="1800" spc="75" dirty="0">
                <a:latin typeface="Times New Roman"/>
                <a:cs typeface="Times New Roman"/>
              </a:rPr>
              <a:t> </a:t>
            </a:r>
            <a:r>
              <a:rPr sz="1800" spc="204" dirty="0">
                <a:latin typeface="Arial MT"/>
                <a:cs typeface="Arial MT"/>
              </a:rPr>
              <a:t>Transfer</a:t>
            </a:r>
            <a:r>
              <a:rPr sz="1800" spc="85" dirty="0">
                <a:latin typeface="Times New Roman"/>
                <a:cs typeface="Times New Roman"/>
              </a:rPr>
              <a:t> </a:t>
            </a:r>
            <a:r>
              <a:rPr sz="1800" spc="160" dirty="0">
                <a:latin typeface="Arial MT"/>
                <a:cs typeface="Arial MT"/>
              </a:rPr>
              <a:t>Protocol</a:t>
            </a:r>
            <a:r>
              <a:rPr sz="1800" spc="80" dirty="0">
                <a:latin typeface="Times New Roman"/>
                <a:cs typeface="Times New Roman"/>
              </a:rPr>
              <a:t> </a:t>
            </a:r>
            <a:r>
              <a:rPr sz="1800" spc="125" dirty="0">
                <a:latin typeface="Arial MT"/>
                <a:cs typeface="Arial MT"/>
              </a:rPr>
              <a:t>-</a:t>
            </a:r>
            <a:r>
              <a:rPr sz="1800" spc="85" dirty="0">
                <a:latin typeface="Times New Roman"/>
                <a:cs typeface="Times New Roman"/>
              </a:rPr>
              <a:t> </a:t>
            </a:r>
            <a:r>
              <a:rPr sz="1800" spc="360" dirty="0">
                <a:latin typeface="Arial MT"/>
                <a:cs typeface="Arial MT"/>
              </a:rPr>
              <a:t>é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130" dirty="0">
                <a:latin typeface="Arial MT"/>
                <a:cs typeface="Arial MT"/>
              </a:rPr>
              <a:t>o</a:t>
            </a:r>
            <a:r>
              <a:rPr sz="1800" spc="130" dirty="0">
                <a:latin typeface="Times New Roman"/>
                <a:cs typeface="Times New Roman"/>
              </a:rPr>
              <a:t> </a:t>
            </a:r>
            <a:r>
              <a:rPr sz="1800" spc="195" dirty="0">
                <a:latin typeface="Arial MT"/>
                <a:cs typeface="Arial MT"/>
              </a:rPr>
              <a:t>protocolo</a:t>
            </a:r>
            <a:r>
              <a:rPr sz="1800" spc="85" dirty="0">
                <a:latin typeface="Times New Roman"/>
                <a:cs typeface="Times New Roman"/>
              </a:rPr>
              <a:t> </a:t>
            </a:r>
            <a:r>
              <a:rPr sz="1800" spc="220" dirty="0">
                <a:latin typeface="Arial MT"/>
                <a:cs typeface="Arial MT"/>
              </a:rPr>
              <a:t>usado</a:t>
            </a:r>
            <a:r>
              <a:rPr sz="1800" spc="70" dirty="0">
                <a:latin typeface="Times New Roman"/>
                <a:cs typeface="Times New Roman"/>
              </a:rPr>
              <a:t> </a:t>
            </a:r>
            <a:r>
              <a:rPr sz="1800" spc="195" dirty="0">
                <a:latin typeface="Arial MT"/>
                <a:cs typeface="Arial MT"/>
              </a:rPr>
              <a:t>na</a:t>
            </a:r>
            <a:r>
              <a:rPr sz="1800" spc="85" dirty="0">
                <a:latin typeface="Times New Roman"/>
                <a:cs typeface="Times New Roman"/>
              </a:rPr>
              <a:t> </a:t>
            </a:r>
            <a:r>
              <a:rPr sz="1800" spc="175" dirty="0">
                <a:latin typeface="Arial MT"/>
                <a:cs typeface="Arial MT"/>
              </a:rPr>
              <a:t>World</a:t>
            </a:r>
            <a:r>
              <a:rPr sz="1800" spc="70" dirty="0">
                <a:latin typeface="Times New Roman"/>
                <a:cs typeface="Times New Roman"/>
              </a:rPr>
              <a:t> </a:t>
            </a:r>
            <a:r>
              <a:rPr sz="1800" spc="114" dirty="0">
                <a:latin typeface="Arial MT"/>
                <a:cs typeface="Arial MT"/>
              </a:rPr>
              <a:t>Wide</a:t>
            </a:r>
            <a:r>
              <a:rPr sz="1800" spc="95" dirty="0">
                <a:latin typeface="Times New Roman"/>
                <a:cs typeface="Times New Roman"/>
              </a:rPr>
              <a:t> </a:t>
            </a:r>
            <a:r>
              <a:rPr sz="1800" spc="55" dirty="0">
                <a:latin typeface="Arial MT"/>
                <a:cs typeface="Arial MT"/>
              </a:rPr>
              <a:t>Web;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200" dirty="0">
                <a:latin typeface="Arial MT"/>
                <a:cs typeface="Arial MT"/>
              </a:rPr>
              <a:t>faz</a:t>
            </a:r>
            <a:r>
              <a:rPr sz="1800" spc="70" dirty="0">
                <a:latin typeface="Times New Roman"/>
                <a:cs typeface="Times New Roman"/>
              </a:rPr>
              <a:t> </a:t>
            </a:r>
            <a:r>
              <a:rPr sz="1800" spc="240" dirty="0">
                <a:latin typeface="Arial MT"/>
                <a:cs typeface="Arial MT"/>
              </a:rPr>
              <a:t>a</a:t>
            </a:r>
            <a:r>
              <a:rPr sz="1800" spc="80" dirty="0">
                <a:latin typeface="Times New Roman"/>
                <a:cs typeface="Times New Roman"/>
              </a:rPr>
              <a:t> </a:t>
            </a:r>
            <a:r>
              <a:rPr sz="1800" spc="229" dirty="0">
                <a:latin typeface="Arial MT"/>
                <a:cs typeface="Arial MT"/>
              </a:rPr>
              <a:t>troca</a:t>
            </a:r>
            <a:r>
              <a:rPr sz="1800" spc="90" dirty="0">
                <a:latin typeface="Times New Roman"/>
                <a:cs typeface="Times New Roman"/>
              </a:rPr>
              <a:t> </a:t>
            </a:r>
            <a:r>
              <a:rPr sz="1800" spc="220" dirty="0">
                <a:latin typeface="Arial MT"/>
                <a:cs typeface="Arial MT"/>
              </a:rPr>
              <a:t>de</a:t>
            </a:r>
            <a:r>
              <a:rPr sz="1800" spc="80" dirty="0">
                <a:latin typeface="Times New Roman"/>
                <a:cs typeface="Times New Roman"/>
              </a:rPr>
              <a:t> </a:t>
            </a:r>
            <a:r>
              <a:rPr sz="1800" spc="210" dirty="0">
                <a:latin typeface="Arial MT"/>
                <a:cs typeface="Arial MT"/>
              </a:rPr>
              <a:t>informações</a:t>
            </a:r>
            <a:r>
              <a:rPr sz="1800" spc="85" dirty="0">
                <a:latin typeface="Times New Roman"/>
                <a:cs typeface="Times New Roman"/>
              </a:rPr>
              <a:t> </a:t>
            </a:r>
            <a:r>
              <a:rPr sz="1800" spc="235" dirty="0">
                <a:latin typeface="Arial MT"/>
                <a:cs typeface="Arial MT"/>
              </a:rPr>
              <a:t>entre</a:t>
            </a:r>
            <a:r>
              <a:rPr sz="1800" spc="80" dirty="0">
                <a:latin typeface="Times New Roman"/>
                <a:cs typeface="Times New Roman"/>
              </a:rPr>
              <a:t> </a:t>
            </a:r>
            <a:r>
              <a:rPr sz="1800" spc="170" dirty="0">
                <a:latin typeface="Arial MT"/>
                <a:cs typeface="Arial MT"/>
              </a:rPr>
              <a:t>um</a:t>
            </a:r>
            <a:r>
              <a:rPr sz="1800" spc="170" dirty="0">
                <a:latin typeface="Times New Roman"/>
                <a:cs typeface="Times New Roman"/>
              </a:rPr>
              <a:t> </a:t>
            </a:r>
            <a:r>
              <a:rPr sz="1800" spc="335" dirty="0">
                <a:latin typeface="Arial MT"/>
                <a:cs typeface="Arial MT"/>
              </a:rPr>
              <a:t>browser</a:t>
            </a:r>
            <a:r>
              <a:rPr sz="1800" spc="80" dirty="0">
                <a:latin typeface="Times New Roman"/>
                <a:cs typeface="Times New Roman"/>
              </a:rPr>
              <a:t> </a:t>
            </a:r>
            <a:r>
              <a:rPr sz="1800" spc="240" dirty="0">
                <a:latin typeface="Arial MT"/>
                <a:cs typeface="Arial MT"/>
              </a:rPr>
              <a:t>e</a:t>
            </a:r>
            <a:r>
              <a:rPr sz="1800" spc="80" dirty="0">
                <a:latin typeface="Times New Roman"/>
                <a:cs typeface="Times New Roman"/>
              </a:rPr>
              <a:t> </a:t>
            </a:r>
            <a:r>
              <a:rPr sz="1800" spc="195" dirty="0">
                <a:latin typeface="Arial MT"/>
                <a:cs typeface="Arial MT"/>
              </a:rPr>
              <a:t>um</a:t>
            </a:r>
            <a:r>
              <a:rPr sz="1800" spc="70" dirty="0">
                <a:latin typeface="Times New Roman"/>
                <a:cs typeface="Times New Roman"/>
              </a:rPr>
              <a:t> </a:t>
            </a:r>
            <a:r>
              <a:rPr sz="1800" spc="254" dirty="0">
                <a:latin typeface="Arial MT"/>
                <a:cs typeface="Arial MT"/>
              </a:rPr>
              <a:t>servidor</a:t>
            </a:r>
            <a:r>
              <a:rPr sz="1800" spc="95" dirty="0">
                <a:latin typeface="Times New Roman"/>
                <a:cs typeface="Times New Roman"/>
              </a:rPr>
              <a:t> </a:t>
            </a:r>
            <a:r>
              <a:rPr sz="1800" spc="114" dirty="0">
                <a:latin typeface="Arial MT"/>
                <a:cs typeface="Arial MT"/>
              </a:rPr>
              <a:t>Web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77953" y="5370195"/>
            <a:ext cx="277304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File</a:t>
            </a:r>
            <a:r>
              <a:rPr sz="1800" spc="85" dirty="0">
                <a:latin typeface="Times New Roman"/>
                <a:cs typeface="Times New Roman"/>
              </a:rPr>
              <a:t> </a:t>
            </a:r>
            <a:r>
              <a:rPr sz="1800" spc="204" dirty="0">
                <a:latin typeface="Arial MT"/>
                <a:cs typeface="Arial MT"/>
              </a:rPr>
              <a:t>Transfer</a:t>
            </a:r>
            <a:r>
              <a:rPr sz="1800" spc="125" dirty="0">
                <a:latin typeface="Times New Roman"/>
                <a:cs typeface="Times New Roman"/>
              </a:rPr>
              <a:t> </a:t>
            </a:r>
            <a:r>
              <a:rPr sz="1800" spc="160" dirty="0">
                <a:latin typeface="Arial MT"/>
                <a:cs typeface="Arial MT"/>
              </a:rPr>
              <a:t>Protocol</a:t>
            </a:r>
            <a:r>
              <a:rPr sz="1800" spc="100" dirty="0">
                <a:latin typeface="Times New Roman"/>
                <a:cs typeface="Times New Roman"/>
              </a:rPr>
              <a:t> </a:t>
            </a:r>
            <a:r>
              <a:rPr sz="1800" spc="75" dirty="0">
                <a:latin typeface="Arial MT"/>
                <a:cs typeface="Arial MT"/>
              </a:rPr>
              <a:t>-</a:t>
            </a:r>
            <a:r>
              <a:rPr sz="1800" spc="75" dirty="0">
                <a:latin typeface="Times New Roman"/>
                <a:cs typeface="Times New Roman"/>
              </a:rPr>
              <a:t> </a:t>
            </a:r>
            <a:r>
              <a:rPr sz="1800" spc="229" dirty="0">
                <a:latin typeface="Arial MT"/>
                <a:cs typeface="Arial MT"/>
              </a:rPr>
              <a:t>transferência</a:t>
            </a:r>
            <a:r>
              <a:rPr sz="1800" spc="114" dirty="0">
                <a:latin typeface="Times New Roman"/>
                <a:cs typeface="Times New Roman"/>
              </a:rPr>
              <a:t> </a:t>
            </a:r>
            <a:r>
              <a:rPr sz="1800" spc="195" dirty="0">
                <a:latin typeface="Arial MT"/>
                <a:cs typeface="Arial MT"/>
              </a:rPr>
              <a:t>de</a:t>
            </a:r>
            <a:r>
              <a:rPr sz="1800" spc="195" dirty="0">
                <a:latin typeface="Times New Roman"/>
                <a:cs typeface="Times New Roman"/>
              </a:rPr>
              <a:t> </a:t>
            </a:r>
            <a:r>
              <a:rPr sz="1800" spc="235" dirty="0">
                <a:latin typeface="Arial MT"/>
                <a:cs typeface="Arial MT"/>
              </a:rPr>
              <a:t>arquivos</a:t>
            </a:r>
            <a:r>
              <a:rPr sz="1800" spc="90" dirty="0">
                <a:latin typeface="Times New Roman"/>
                <a:cs typeface="Times New Roman"/>
              </a:rPr>
              <a:t> </a:t>
            </a:r>
            <a:r>
              <a:rPr sz="1800" spc="235" dirty="0">
                <a:latin typeface="Arial MT"/>
                <a:cs typeface="Arial MT"/>
              </a:rPr>
              <a:t>entre</a:t>
            </a:r>
            <a:r>
              <a:rPr sz="1800" spc="85" dirty="0">
                <a:latin typeface="Times New Roman"/>
                <a:cs typeface="Times New Roman"/>
              </a:rPr>
              <a:t> </a:t>
            </a:r>
            <a:r>
              <a:rPr sz="1800" spc="135" dirty="0">
                <a:latin typeface="Arial MT"/>
                <a:cs typeface="Arial MT"/>
              </a:rPr>
              <a:t>dois</a:t>
            </a:r>
            <a:r>
              <a:rPr sz="1800" spc="135" dirty="0">
                <a:latin typeface="Times New Roman"/>
                <a:cs typeface="Times New Roman"/>
              </a:rPr>
              <a:t> </a:t>
            </a:r>
            <a:r>
              <a:rPr sz="1800" spc="215" dirty="0">
                <a:latin typeface="Arial MT"/>
                <a:cs typeface="Arial MT"/>
              </a:rPr>
              <a:t>computadores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049709" y="2317624"/>
            <a:ext cx="3355340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100" dirty="0">
                <a:latin typeface="Arial MT"/>
                <a:cs typeface="Arial MT"/>
              </a:rPr>
              <a:t>Conjunto</a:t>
            </a:r>
            <a:r>
              <a:rPr sz="1800" spc="85" dirty="0">
                <a:latin typeface="Times New Roman"/>
                <a:cs typeface="Times New Roman"/>
              </a:rPr>
              <a:t> </a:t>
            </a:r>
            <a:r>
              <a:rPr sz="1800" spc="220" dirty="0">
                <a:latin typeface="Arial MT"/>
                <a:cs typeface="Arial MT"/>
              </a:rPr>
              <a:t>de</a:t>
            </a:r>
            <a:r>
              <a:rPr sz="1800" spc="90" dirty="0">
                <a:latin typeface="Times New Roman"/>
                <a:cs typeface="Times New Roman"/>
              </a:rPr>
              <a:t> </a:t>
            </a:r>
            <a:r>
              <a:rPr sz="1800" spc="200" dirty="0">
                <a:latin typeface="Arial MT"/>
                <a:cs typeface="Arial MT"/>
              </a:rPr>
              <a:t>protocolos</a:t>
            </a:r>
            <a:r>
              <a:rPr sz="1800" spc="90" dirty="0">
                <a:latin typeface="Times New Roman"/>
                <a:cs typeface="Times New Roman"/>
              </a:rPr>
              <a:t> </a:t>
            </a:r>
            <a:r>
              <a:rPr sz="1800" spc="215" dirty="0">
                <a:latin typeface="Arial MT"/>
                <a:cs typeface="Arial MT"/>
              </a:rPr>
              <a:t>que</a:t>
            </a:r>
            <a:r>
              <a:rPr sz="1800" spc="215" dirty="0">
                <a:latin typeface="Times New Roman"/>
                <a:cs typeface="Times New Roman"/>
              </a:rPr>
              <a:t> </a:t>
            </a:r>
            <a:r>
              <a:rPr sz="1800" spc="150" dirty="0">
                <a:latin typeface="Arial MT"/>
                <a:cs typeface="Arial MT"/>
              </a:rPr>
              <a:t>definem</a:t>
            </a:r>
            <a:r>
              <a:rPr sz="1800" spc="70" dirty="0">
                <a:latin typeface="Times New Roman"/>
                <a:cs typeface="Times New Roman"/>
              </a:rPr>
              <a:t> </a:t>
            </a:r>
            <a:r>
              <a:rPr sz="1800" spc="170" dirty="0">
                <a:latin typeface="Arial MT"/>
                <a:cs typeface="Arial MT"/>
              </a:rPr>
              <a:t>como</a:t>
            </a:r>
            <a:r>
              <a:rPr sz="1800" spc="170" dirty="0">
                <a:latin typeface="Times New Roman"/>
                <a:cs typeface="Times New Roman"/>
              </a:rPr>
              <a:t> </a:t>
            </a:r>
            <a:r>
              <a:rPr sz="1800" spc="225" dirty="0">
                <a:latin typeface="Arial MT"/>
                <a:cs typeface="Arial MT"/>
              </a:rPr>
              <a:t>computadores</a:t>
            </a:r>
            <a:r>
              <a:rPr sz="1800" spc="105" dirty="0">
                <a:latin typeface="Times New Roman"/>
                <a:cs typeface="Times New Roman"/>
              </a:rPr>
              <a:t> </a:t>
            </a:r>
            <a:r>
              <a:rPr sz="1800" spc="200" dirty="0">
                <a:latin typeface="Arial MT"/>
                <a:cs typeface="Arial MT"/>
              </a:rPr>
              <a:t>podem</a:t>
            </a:r>
            <a:r>
              <a:rPr sz="1800" spc="85" dirty="0">
                <a:latin typeface="Times New Roman"/>
                <a:cs typeface="Times New Roman"/>
              </a:rPr>
              <a:t> </a:t>
            </a:r>
            <a:r>
              <a:rPr sz="1800" spc="220" dirty="0">
                <a:latin typeface="Arial MT"/>
                <a:cs typeface="Arial MT"/>
              </a:rPr>
              <a:t>se</a:t>
            </a:r>
            <a:r>
              <a:rPr sz="1800" spc="220" dirty="0">
                <a:latin typeface="Times New Roman"/>
                <a:cs typeface="Times New Roman"/>
              </a:rPr>
              <a:t> </a:t>
            </a:r>
            <a:r>
              <a:rPr sz="1800" spc="210" dirty="0">
                <a:latin typeface="Arial MT"/>
                <a:cs typeface="Arial MT"/>
              </a:rPr>
              <a:t>comunicar</a:t>
            </a:r>
            <a:r>
              <a:rPr sz="1800" spc="105" dirty="0">
                <a:latin typeface="Times New Roman"/>
                <a:cs typeface="Times New Roman"/>
              </a:rPr>
              <a:t> </a:t>
            </a:r>
            <a:r>
              <a:rPr sz="1800" spc="240" dirty="0">
                <a:latin typeface="Arial MT"/>
                <a:cs typeface="Arial MT"/>
              </a:rPr>
              <a:t>e</a:t>
            </a:r>
            <a:r>
              <a:rPr sz="1800" spc="75" dirty="0">
                <a:latin typeface="Times New Roman"/>
                <a:cs typeface="Times New Roman"/>
              </a:rPr>
              <a:t> </a:t>
            </a:r>
            <a:r>
              <a:rPr sz="1800" spc="245" dirty="0">
                <a:latin typeface="Arial MT"/>
                <a:cs typeface="Arial MT"/>
              </a:rPr>
              <a:t>se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225" dirty="0">
                <a:latin typeface="Arial MT"/>
                <a:cs typeface="Arial MT"/>
              </a:rPr>
              <a:t>conectar</a:t>
            </a:r>
            <a:r>
              <a:rPr sz="1800" spc="225" dirty="0">
                <a:latin typeface="Times New Roman"/>
                <a:cs typeface="Times New Roman"/>
              </a:rPr>
              <a:t> </a:t>
            </a:r>
            <a:r>
              <a:rPr sz="1800" spc="195" dirty="0">
                <a:latin typeface="Arial MT"/>
                <a:cs typeface="Arial MT"/>
              </a:rPr>
              <a:t>em</a:t>
            </a:r>
            <a:r>
              <a:rPr sz="1800" spc="70" dirty="0">
                <a:latin typeface="Times New Roman"/>
                <a:cs typeface="Times New Roman"/>
              </a:rPr>
              <a:t> </a:t>
            </a:r>
            <a:r>
              <a:rPr sz="1800" spc="290" dirty="0">
                <a:latin typeface="Arial MT"/>
                <a:cs typeface="Arial MT"/>
              </a:rPr>
              <a:t>rede</a:t>
            </a:r>
            <a:r>
              <a:rPr sz="1800" spc="90" dirty="0">
                <a:latin typeface="Times New Roman"/>
                <a:cs typeface="Times New Roman"/>
              </a:rPr>
              <a:t> </a:t>
            </a:r>
            <a:r>
              <a:rPr sz="1800" spc="240" dirty="0">
                <a:latin typeface="Arial MT"/>
                <a:cs typeface="Arial MT"/>
              </a:rPr>
              <a:t>e</a:t>
            </a:r>
            <a:r>
              <a:rPr sz="1800" spc="80" dirty="0">
                <a:latin typeface="Times New Roman"/>
                <a:cs typeface="Times New Roman"/>
              </a:rPr>
              <a:t> </a:t>
            </a:r>
            <a:r>
              <a:rPr sz="1800" spc="195" dirty="0">
                <a:latin typeface="Arial MT"/>
                <a:cs typeface="Arial MT"/>
              </a:rPr>
              <a:t>também</a:t>
            </a:r>
            <a:r>
              <a:rPr sz="1800" spc="80" dirty="0">
                <a:latin typeface="Times New Roman"/>
                <a:cs typeface="Times New Roman"/>
              </a:rPr>
              <a:t> </a:t>
            </a:r>
            <a:r>
              <a:rPr sz="1800" spc="300" dirty="0">
                <a:latin typeface="Arial MT"/>
                <a:cs typeface="Arial MT"/>
              </a:rPr>
              <a:t>para</a:t>
            </a:r>
            <a:r>
              <a:rPr sz="1800" spc="80" dirty="0">
                <a:latin typeface="Times New Roman"/>
                <a:cs typeface="Times New Roman"/>
              </a:rPr>
              <a:t> </a:t>
            </a:r>
            <a:r>
              <a:rPr sz="1800" spc="120" dirty="0">
                <a:latin typeface="Arial MT"/>
                <a:cs typeface="Arial MT"/>
              </a:rPr>
              <a:t>o</a:t>
            </a:r>
            <a:r>
              <a:rPr sz="1800" spc="120" dirty="0">
                <a:latin typeface="Times New Roman"/>
                <a:cs typeface="Times New Roman"/>
              </a:rPr>
              <a:t> </a:t>
            </a:r>
            <a:r>
              <a:rPr sz="1800" spc="195" dirty="0">
                <a:latin typeface="Arial MT"/>
                <a:cs typeface="Arial MT"/>
              </a:rPr>
              <a:t>roteamento</a:t>
            </a:r>
            <a:r>
              <a:rPr sz="1800" spc="85" dirty="0">
                <a:latin typeface="Times New Roman"/>
                <a:cs typeface="Times New Roman"/>
              </a:rPr>
              <a:t> </a:t>
            </a:r>
            <a:r>
              <a:rPr sz="1800" spc="220" dirty="0">
                <a:latin typeface="Arial MT"/>
                <a:cs typeface="Arial MT"/>
              </a:rPr>
              <a:t>de</a:t>
            </a:r>
            <a:r>
              <a:rPr sz="1800" spc="80" dirty="0">
                <a:latin typeface="Times New Roman"/>
                <a:cs typeface="Times New Roman"/>
              </a:rPr>
              <a:t> </a:t>
            </a:r>
            <a:r>
              <a:rPr sz="1800" spc="145" dirty="0">
                <a:latin typeface="Arial MT"/>
                <a:cs typeface="Arial MT"/>
              </a:rPr>
              <a:t>dados;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949381" y="3867532"/>
            <a:ext cx="636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80" dirty="0">
                <a:latin typeface="Arial MT"/>
                <a:cs typeface="Arial MT"/>
              </a:rPr>
              <a:t>UDP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058853" y="4260724"/>
            <a:ext cx="3430904" cy="803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16585">
              <a:lnSpc>
                <a:spcPct val="100000"/>
              </a:lnSpc>
              <a:spcBef>
                <a:spcPts val="100"/>
              </a:spcBef>
            </a:pPr>
            <a:r>
              <a:rPr sz="1700" spc="220" dirty="0">
                <a:latin typeface="Arial MT"/>
                <a:cs typeface="Arial MT"/>
              </a:rPr>
              <a:t>User</a:t>
            </a:r>
            <a:r>
              <a:rPr sz="1700" spc="60" dirty="0">
                <a:latin typeface="Times New Roman"/>
                <a:cs typeface="Times New Roman"/>
              </a:rPr>
              <a:t> </a:t>
            </a:r>
            <a:r>
              <a:rPr sz="1700" spc="180" dirty="0">
                <a:latin typeface="Arial MT"/>
                <a:cs typeface="Arial MT"/>
              </a:rPr>
              <a:t>Datagram</a:t>
            </a:r>
            <a:r>
              <a:rPr sz="1700" spc="65" dirty="0">
                <a:latin typeface="Times New Roman"/>
                <a:cs typeface="Times New Roman"/>
              </a:rPr>
              <a:t> </a:t>
            </a:r>
            <a:r>
              <a:rPr sz="1700" spc="145" dirty="0">
                <a:latin typeface="Arial MT"/>
                <a:cs typeface="Arial MT"/>
              </a:rPr>
              <a:t>Protocol</a:t>
            </a:r>
            <a:r>
              <a:rPr sz="1700" spc="145" dirty="0">
                <a:latin typeface="Times New Roman"/>
                <a:cs typeface="Times New Roman"/>
              </a:rPr>
              <a:t> </a:t>
            </a:r>
            <a:r>
              <a:rPr sz="1700" spc="200" dirty="0">
                <a:latin typeface="Arial MT"/>
                <a:cs typeface="Arial MT"/>
              </a:rPr>
              <a:t>sem</a:t>
            </a:r>
            <a:r>
              <a:rPr sz="1700" spc="55" dirty="0">
                <a:latin typeface="Times New Roman"/>
                <a:cs typeface="Times New Roman"/>
              </a:rPr>
              <a:t> </a:t>
            </a:r>
            <a:r>
              <a:rPr sz="1700" spc="185" dirty="0">
                <a:latin typeface="Arial MT"/>
                <a:cs typeface="Arial MT"/>
              </a:rPr>
              <a:t>controle</a:t>
            </a:r>
            <a:r>
              <a:rPr sz="1700" spc="75" dirty="0">
                <a:latin typeface="Times New Roman"/>
                <a:cs typeface="Times New Roman"/>
              </a:rPr>
              <a:t> </a:t>
            </a:r>
            <a:r>
              <a:rPr sz="1700" spc="200" dirty="0">
                <a:latin typeface="Arial MT"/>
                <a:cs typeface="Arial MT"/>
              </a:rPr>
              <a:t>de</a:t>
            </a:r>
            <a:r>
              <a:rPr sz="1700" spc="70" dirty="0">
                <a:latin typeface="Times New Roman"/>
                <a:cs typeface="Times New Roman"/>
              </a:rPr>
              <a:t> </a:t>
            </a:r>
            <a:r>
              <a:rPr sz="1700" spc="125" dirty="0">
                <a:latin typeface="Arial MT"/>
                <a:cs typeface="Arial MT"/>
              </a:rPr>
              <a:t>fluxo;</a:t>
            </a:r>
            <a:endParaRPr sz="17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700" spc="200" dirty="0">
                <a:latin typeface="Arial MT"/>
                <a:cs typeface="Arial MT"/>
              </a:rPr>
              <a:t>transmissão</a:t>
            </a:r>
            <a:r>
              <a:rPr sz="1700" spc="60" dirty="0">
                <a:latin typeface="Times New Roman"/>
                <a:cs typeface="Times New Roman"/>
              </a:rPr>
              <a:t> </a:t>
            </a:r>
            <a:r>
              <a:rPr sz="1700" spc="200" dirty="0">
                <a:latin typeface="Arial MT"/>
                <a:cs typeface="Arial MT"/>
              </a:rPr>
              <a:t>de</a:t>
            </a:r>
            <a:r>
              <a:rPr sz="1700" spc="70" dirty="0">
                <a:latin typeface="Times New Roman"/>
                <a:cs typeface="Times New Roman"/>
              </a:rPr>
              <a:t> </a:t>
            </a:r>
            <a:r>
              <a:rPr sz="1700" spc="155" dirty="0">
                <a:latin typeface="Arial MT"/>
                <a:cs typeface="Arial MT"/>
              </a:rPr>
              <a:t>audio</a:t>
            </a:r>
            <a:r>
              <a:rPr sz="1700" spc="65" dirty="0">
                <a:latin typeface="Times New Roman"/>
                <a:cs typeface="Times New Roman"/>
              </a:rPr>
              <a:t> </a:t>
            </a:r>
            <a:r>
              <a:rPr sz="1700" spc="215" dirty="0">
                <a:latin typeface="Arial MT"/>
                <a:cs typeface="Arial MT"/>
              </a:rPr>
              <a:t>e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120" dirty="0">
                <a:latin typeface="Arial MT"/>
                <a:cs typeface="Arial MT"/>
              </a:rPr>
              <a:t>vídeo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C87C747-80A3-0859-63F1-C20F7F292EAD}"/>
              </a:ext>
            </a:extLst>
          </p:cNvPr>
          <p:cNvSpPr txBox="1"/>
          <p:nvPr/>
        </p:nvSpPr>
        <p:spPr>
          <a:xfrm>
            <a:off x="1786951" y="2395592"/>
            <a:ext cx="6093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800" dirty="0">
                <a:latin typeface="Arial MT"/>
                <a:cs typeface="Arial MT"/>
              </a:rPr>
              <a:t>IP</a:t>
            </a:r>
            <a:r>
              <a:rPr lang="pt-BR" sz="1800" spc="-85" dirty="0">
                <a:latin typeface="Times New Roman"/>
                <a:cs typeface="Times New Roman"/>
              </a:rPr>
              <a:t> </a:t>
            </a:r>
            <a:r>
              <a:rPr lang="pt-BR" sz="1800" spc="-310" dirty="0">
                <a:latin typeface="Arial MT"/>
                <a:cs typeface="Arial MT"/>
              </a:rPr>
              <a:t>–&gt;</a:t>
            </a:r>
            <a:r>
              <a:rPr lang="pt-BR" sz="1800" spc="50" dirty="0">
                <a:latin typeface="Times New Roman"/>
                <a:cs typeface="Times New Roman"/>
              </a:rPr>
              <a:t> </a:t>
            </a:r>
            <a:r>
              <a:rPr lang="pt-BR" sz="1800" spc="165" dirty="0">
                <a:latin typeface="Arial MT"/>
                <a:cs typeface="Arial MT"/>
              </a:rPr>
              <a:t>endereçamento;</a:t>
            </a:r>
            <a:endParaRPr lang="pt-BR"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lang="pt-BR" sz="1800" dirty="0">
                <a:latin typeface="Arial MT"/>
                <a:cs typeface="Arial MT"/>
              </a:rPr>
              <a:t>TCP</a:t>
            </a:r>
            <a:r>
              <a:rPr lang="pt-BR" sz="1800" spc="30" dirty="0">
                <a:latin typeface="Times New Roman"/>
                <a:cs typeface="Times New Roman"/>
              </a:rPr>
              <a:t> </a:t>
            </a:r>
            <a:r>
              <a:rPr lang="pt-BR" sz="1800" spc="114" dirty="0">
                <a:latin typeface="Arial MT"/>
                <a:cs typeface="Arial MT"/>
              </a:rPr>
              <a:t>-</a:t>
            </a:r>
            <a:r>
              <a:rPr lang="pt-BR" sz="1800" spc="-310" dirty="0">
                <a:latin typeface="Arial MT"/>
                <a:cs typeface="Arial MT"/>
              </a:rPr>
              <a:t>&gt;</a:t>
            </a:r>
            <a:r>
              <a:rPr lang="pt-BR" sz="1800" spc="60" dirty="0">
                <a:latin typeface="Times New Roman"/>
                <a:cs typeface="Times New Roman"/>
              </a:rPr>
              <a:t> </a:t>
            </a:r>
            <a:r>
              <a:rPr lang="pt-BR" sz="1800" spc="200" dirty="0">
                <a:latin typeface="Arial MT"/>
                <a:cs typeface="Arial MT"/>
              </a:rPr>
              <a:t>transmissão</a:t>
            </a:r>
            <a:r>
              <a:rPr lang="pt-BR" sz="1800" spc="30" dirty="0">
                <a:latin typeface="Times New Roman"/>
                <a:cs typeface="Times New Roman"/>
              </a:rPr>
              <a:t> </a:t>
            </a:r>
            <a:r>
              <a:rPr lang="pt-BR" sz="1800" spc="200" dirty="0">
                <a:latin typeface="Arial MT"/>
                <a:cs typeface="Arial MT"/>
              </a:rPr>
              <a:t>de</a:t>
            </a:r>
            <a:r>
              <a:rPr lang="pt-BR" sz="1800" spc="30" dirty="0">
                <a:latin typeface="Times New Roman"/>
                <a:cs typeface="Times New Roman"/>
              </a:rPr>
              <a:t> </a:t>
            </a:r>
            <a:r>
              <a:rPr lang="pt-BR" sz="1800" spc="175" dirty="0">
                <a:latin typeface="Arial MT"/>
                <a:cs typeface="Arial MT"/>
              </a:rPr>
              <a:t>dados</a:t>
            </a:r>
            <a:endParaRPr lang="pt-BR" sz="1800" dirty="0">
              <a:latin typeface="Arial MT"/>
              <a:cs typeface="Arial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90894" y="2378139"/>
            <a:ext cx="5049520" cy="1123315"/>
          </a:xfrm>
          <a:custGeom>
            <a:avLst/>
            <a:gdLst/>
            <a:ahLst/>
            <a:cxnLst/>
            <a:rect l="l" t="t" r="r" b="b"/>
            <a:pathLst>
              <a:path w="5049520" h="1123314">
                <a:moveTo>
                  <a:pt x="3491484" y="1094232"/>
                </a:moveTo>
                <a:lnTo>
                  <a:pt x="1975104" y="1094232"/>
                </a:lnTo>
                <a:lnTo>
                  <a:pt x="1751076" y="720852"/>
                </a:lnTo>
                <a:lnTo>
                  <a:pt x="1726692" y="736092"/>
                </a:lnTo>
                <a:lnTo>
                  <a:pt x="1955292" y="1117092"/>
                </a:lnTo>
                <a:lnTo>
                  <a:pt x="1956816" y="1120140"/>
                </a:lnTo>
                <a:lnTo>
                  <a:pt x="1962912" y="1123188"/>
                </a:lnTo>
                <a:lnTo>
                  <a:pt x="1967484" y="1123188"/>
                </a:lnTo>
                <a:lnTo>
                  <a:pt x="1979676" y="1123188"/>
                </a:lnTo>
                <a:lnTo>
                  <a:pt x="3491484" y="1123188"/>
                </a:lnTo>
                <a:lnTo>
                  <a:pt x="3491484" y="1094232"/>
                </a:lnTo>
                <a:close/>
              </a:path>
              <a:path w="5049520" h="1123314">
                <a:moveTo>
                  <a:pt x="3567684" y="0"/>
                </a:moveTo>
                <a:lnTo>
                  <a:pt x="3538728" y="0"/>
                </a:lnTo>
                <a:lnTo>
                  <a:pt x="3538728" y="27432"/>
                </a:lnTo>
                <a:lnTo>
                  <a:pt x="3538728" y="656844"/>
                </a:lnTo>
                <a:lnTo>
                  <a:pt x="28956" y="656844"/>
                </a:lnTo>
                <a:lnTo>
                  <a:pt x="28956" y="27432"/>
                </a:lnTo>
                <a:lnTo>
                  <a:pt x="3538728" y="27432"/>
                </a:lnTo>
                <a:lnTo>
                  <a:pt x="3538728" y="0"/>
                </a:lnTo>
                <a:lnTo>
                  <a:pt x="0" y="0"/>
                </a:lnTo>
                <a:lnTo>
                  <a:pt x="0" y="685800"/>
                </a:lnTo>
                <a:lnTo>
                  <a:pt x="15240" y="685800"/>
                </a:lnTo>
                <a:lnTo>
                  <a:pt x="28956" y="685800"/>
                </a:lnTo>
                <a:lnTo>
                  <a:pt x="3538728" y="685800"/>
                </a:lnTo>
                <a:lnTo>
                  <a:pt x="3552444" y="685800"/>
                </a:lnTo>
                <a:lnTo>
                  <a:pt x="3567684" y="685800"/>
                </a:lnTo>
                <a:lnTo>
                  <a:pt x="3567684" y="0"/>
                </a:lnTo>
                <a:close/>
              </a:path>
              <a:path w="5049520" h="1123314">
                <a:moveTo>
                  <a:pt x="5049012" y="452628"/>
                </a:moveTo>
                <a:lnTo>
                  <a:pt x="4357116" y="452628"/>
                </a:lnTo>
                <a:lnTo>
                  <a:pt x="4352544" y="455676"/>
                </a:lnTo>
                <a:lnTo>
                  <a:pt x="4349496" y="460248"/>
                </a:lnTo>
                <a:lnTo>
                  <a:pt x="4120896" y="917448"/>
                </a:lnTo>
                <a:lnTo>
                  <a:pt x="4146804" y="929640"/>
                </a:lnTo>
                <a:lnTo>
                  <a:pt x="4363212" y="496824"/>
                </a:lnTo>
                <a:lnTo>
                  <a:pt x="4371594" y="480060"/>
                </a:lnTo>
                <a:lnTo>
                  <a:pt x="4375404" y="480060"/>
                </a:lnTo>
                <a:lnTo>
                  <a:pt x="5049012" y="480060"/>
                </a:lnTo>
                <a:lnTo>
                  <a:pt x="5049012" y="452628"/>
                </a:lnTo>
                <a:close/>
              </a:path>
            </a:pathLst>
          </a:custGeom>
          <a:solidFill>
            <a:srgbClr val="7F00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85810" y="2188019"/>
            <a:ext cx="6753225" cy="2978150"/>
          </a:xfrm>
          <a:custGeom>
            <a:avLst/>
            <a:gdLst/>
            <a:ahLst/>
            <a:cxnLst/>
            <a:rect l="l" t="t" r="r" b="b"/>
            <a:pathLst>
              <a:path w="6753225" h="2978150">
                <a:moveTo>
                  <a:pt x="455676" y="2577084"/>
                </a:moveTo>
                <a:lnTo>
                  <a:pt x="143256" y="2577084"/>
                </a:lnTo>
                <a:lnTo>
                  <a:pt x="138684" y="2581656"/>
                </a:lnTo>
                <a:lnTo>
                  <a:pt x="135636" y="2586228"/>
                </a:lnTo>
                <a:lnTo>
                  <a:pt x="0" y="2967228"/>
                </a:lnTo>
                <a:lnTo>
                  <a:pt x="27432" y="2977896"/>
                </a:lnTo>
                <a:lnTo>
                  <a:pt x="149352" y="2635415"/>
                </a:lnTo>
                <a:lnTo>
                  <a:pt x="159816" y="2606040"/>
                </a:lnTo>
                <a:lnTo>
                  <a:pt x="163068" y="2606040"/>
                </a:lnTo>
                <a:lnTo>
                  <a:pt x="455676" y="2606040"/>
                </a:lnTo>
                <a:lnTo>
                  <a:pt x="455676" y="2577084"/>
                </a:lnTo>
                <a:close/>
              </a:path>
              <a:path w="6753225" h="2978150">
                <a:moveTo>
                  <a:pt x="6752844" y="0"/>
                </a:moveTo>
                <a:lnTo>
                  <a:pt x="6723888" y="0"/>
                </a:lnTo>
                <a:lnTo>
                  <a:pt x="6723888" y="28956"/>
                </a:lnTo>
                <a:lnTo>
                  <a:pt x="6723888" y="1828800"/>
                </a:lnTo>
                <a:lnTo>
                  <a:pt x="3122676" y="1828800"/>
                </a:lnTo>
                <a:lnTo>
                  <a:pt x="3122676" y="28956"/>
                </a:lnTo>
                <a:lnTo>
                  <a:pt x="6723888" y="28956"/>
                </a:lnTo>
                <a:lnTo>
                  <a:pt x="6723888" y="0"/>
                </a:lnTo>
                <a:lnTo>
                  <a:pt x="3095244" y="0"/>
                </a:lnTo>
                <a:lnTo>
                  <a:pt x="3095244" y="1857756"/>
                </a:lnTo>
                <a:lnTo>
                  <a:pt x="3108960" y="1857756"/>
                </a:lnTo>
                <a:lnTo>
                  <a:pt x="3122676" y="1857756"/>
                </a:lnTo>
                <a:lnTo>
                  <a:pt x="6723888" y="1857756"/>
                </a:lnTo>
                <a:lnTo>
                  <a:pt x="6737604" y="1857756"/>
                </a:lnTo>
                <a:lnTo>
                  <a:pt x="6752844" y="1857756"/>
                </a:lnTo>
                <a:lnTo>
                  <a:pt x="6752844" y="0"/>
                </a:lnTo>
                <a:close/>
              </a:path>
            </a:pathLst>
          </a:custGeom>
          <a:solidFill>
            <a:srgbClr val="7F00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09502" y="5305770"/>
            <a:ext cx="4876800" cy="1324610"/>
          </a:xfrm>
          <a:custGeom>
            <a:avLst/>
            <a:gdLst/>
            <a:ahLst/>
            <a:cxnLst/>
            <a:rect l="l" t="t" r="r" b="b"/>
            <a:pathLst>
              <a:path w="4876800" h="1324609">
                <a:moveTo>
                  <a:pt x="4876800" y="1324356"/>
                </a:moveTo>
                <a:lnTo>
                  <a:pt x="4876800" y="0"/>
                </a:lnTo>
                <a:lnTo>
                  <a:pt x="0" y="0"/>
                </a:lnTo>
                <a:lnTo>
                  <a:pt x="0" y="1324356"/>
                </a:lnTo>
                <a:lnTo>
                  <a:pt x="13719" y="1324356"/>
                </a:lnTo>
                <a:lnTo>
                  <a:pt x="13719" y="28956"/>
                </a:lnTo>
                <a:lnTo>
                  <a:pt x="28959" y="13716"/>
                </a:lnTo>
                <a:lnTo>
                  <a:pt x="28959" y="28956"/>
                </a:lnTo>
                <a:lnTo>
                  <a:pt x="4847844" y="28956"/>
                </a:lnTo>
                <a:lnTo>
                  <a:pt x="4847844" y="13716"/>
                </a:lnTo>
                <a:lnTo>
                  <a:pt x="4861560" y="28956"/>
                </a:lnTo>
                <a:lnTo>
                  <a:pt x="4861560" y="1324356"/>
                </a:lnTo>
                <a:lnTo>
                  <a:pt x="4876800" y="1324356"/>
                </a:lnTo>
                <a:close/>
              </a:path>
              <a:path w="4876800" h="1324609">
                <a:moveTo>
                  <a:pt x="28959" y="28956"/>
                </a:moveTo>
                <a:lnTo>
                  <a:pt x="28959" y="13716"/>
                </a:lnTo>
                <a:lnTo>
                  <a:pt x="13719" y="28956"/>
                </a:lnTo>
                <a:lnTo>
                  <a:pt x="28959" y="28956"/>
                </a:lnTo>
                <a:close/>
              </a:path>
              <a:path w="4876800" h="1324609">
                <a:moveTo>
                  <a:pt x="28959" y="1295400"/>
                </a:moveTo>
                <a:lnTo>
                  <a:pt x="28959" y="28956"/>
                </a:lnTo>
                <a:lnTo>
                  <a:pt x="13719" y="28956"/>
                </a:lnTo>
                <a:lnTo>
                  <a:pt x="13719" y="1295400"/>
                </a:lnTo>
                <a:lnTo>
                  <a:pt x="28959" y="1295400"/>
                </a:lnTo>
                <a:close/>
              </a:path>
              <a:path w="4876800" h="1324609">
                <a:moveTo>
                  <a:pt x="4861560" y="1295400"/>
                </a:moveTo>
                <a:lnTo>
                  <a:pt x="13719" y="1295400"/>
                </a:lnTo>
                <a:lnTo>
                  <a:pt x="28959" y="1309116"/>
                </a:lnTo>
                <a:lnTo>
                  <a:pt x="28959" y="1324356"/>
                </a:lnTo>
                <a:lnTo>
                  <a:pt x="4847844" y="1324356"/>
                </a:lnTo>
                <a:lnTo>
                  <a:pt x="4847844" y="1309116"/>
                </a:lnTo>
                <a:lnTo>
                  <a:pt x="4861560" y="1295400"/>
                </a:lnTo>
                <a:close/>
              </a:path>
              <a:path w="4876800" h="1324609">
                <a:moveTo>
                  <a:pt x="28959" y="1324356"/>
                </a:moveTo>
                <a:lnTo>
                  <a:pt x="28959" y="1309116"/>
                </a:lnTo>
                <a:lnTo>
                  <a:pt x="13719" y="1295400"/>
                </a:lnTo>
                <a:lnTo>
                  <a:pt x="13719" y="1324356"/>
                </a:lnTo>
                <a:lnTo>
                  <a:pt x="28959" y="1324356"/>
                </a:lnTo>
                <a:close/>
              </a:path>
              <a:path w="4876800" h="1324609">
                <a:moveTo>
                  <a:pt x="4861560" y="28956"/>
                </a:moveTo>
                <a:lnTo>
                  <a:pt x="4847844" y="13716"/>
                </a:lnTo>
                <a:lnTo>
                  <a:pt x="4847844" y="28956"/>
                </a:lnTo>
                <a:lnTo>
                  <a:pt x="4861560" y="28956"/>
                </a:lnTo>
                <a:close/>
              </a:path>
              <a:path w="4876800" h="1324609">
                <a:moveTo>
                  <a:pt x="4861560" y="1295400"/>
                </a:moveTo>
                <a:lnTo>
                  <a:pt x="4861560" y="28956"/>
                </a:lnTo>
                <a:lnTo>
                  <a:pt x="4847844" y="28956"/>
                </a:lnTo>
                <a:lnTo>
                  <a:pt x="4847844" y="1295400"/>
                </a:lnTo>
                <a:lnTo>
                  <a:pt x="4861560" y="1295400"/>
                </a:lnTo>
                <a:close/>
              </a:path>
              <a:path w="4876800" h="1324609">
                <a:moveTo>
                  <a:pt x="4861560" y="1324356"/>
                </a:moveTo>
                <a:lnTo>
                  <a:pt x="4861560" y="1295400"/>
                </a:lnTo>
                <a:lnTo>
                  <a:pt x="4847844" y="1309116"/>
                </a:lnTo>
                <a:lnTo>
                  <a:pt x="4847844" y="1324356"/>
                </a:lnTo>
                <a:lnTo>
                  <a:pt x="4861560" y="1324356"/>
                </a:lnTo>
                <a:close/>
              </a:path>
            </a:pathLst>
          </a:custGeom>
          <a:solidFill>
            <a:srgbClr val="7F00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117845" y="4795229"/>
            <a:ext cx="4331335" cy="1819910"/>
          </a:xfrm>
          <a:custGeom>
            <a:avLst/>
            <a:gdLst/>
            <a:ahLst/>
            <a:cxnLst/>
            <a:rect l="l" t="t" r="r" b="b"/>
            <a:pathLst>
              <a:path w="4331334" h="1819909">
                <a:moveTo>
                  <a:pt x="1123188" y="612648"/>
                </a:moveTo>
                <a:lnTo>
                  <a:pt x="13716" y="0"/>
                </a:lnTo>
                <a:lnTo>
                  <a:pt x="0" y="24384"/>
                </a:lnTo>
                <a:lnTo>
                  <a:pt x="1109472" y="637032"/>
                </a:lnTo>
                <a:lnTo>
                  <a:pt x="1123188" y="612648"/>
                </a:lnTo>
                <a:close/>
              </a:path>
              <a:path w="4331334" h="1819909">
                <a:moveTo>
                  <a:pt x="4331208" y="496836"/>
                </a:moveTo>
                <a:lnTo>
                  <a:pt x="4302252" y="496836"/>
                </a:lnTo>
                <a:lnTo>
                  <a:pt x="4302252" y="524268"/>
                </a:lnTo>
                <a:lnTo>
                  <a:pt x="4302252" y="1792236"/>
                </a:lnTo>
                <a:lnTo>
                  <a:pt x="1207008" y="1792236"/>
                </a:lnTo>
                <a:lnTo>
                  <a:pt x="1207008" y="524268"/>
                </a:lnTo>
                <a:lnTo>
                  <a:pt x="4302252" y="524268"/>
                </a:lnTo>
                <a:lnTo>
                  <a:pt x="4302252" y="496836"/>
                </a:lnTo>
                <a:lnTo>
                  <a:pt x="1178052" y="496836"/>
                </a:lnTo>
                <a:lnTo>
                  <a:pt x="1178052" y="1819668"/>
                </a:lnTo>
                <a:lnTo>
                  <a:pt x="1191768" y="1819668"/>
                </a:lnTo>
                <a:lnTo>
                  <a:pt x="1207008" y="1819668"/>
                </a:lnTo>
                <a:lnTo>
                  <a:pt x="4302252" y="1819668"/>
                </a:lnTo>
                <a:lnTo>
                  <a:pt x="4315968" y="1819668"/>
                </a:lnTo>
                <a:lnTo>
                  <a:pt x="4331208" y="1819668"/>
                </a:lnTo>
                <a:lnTo>
                  <a:pt x="4331208" y="496836"/>
                </a:lnTo>
                <a:close/>
              </a:path>
            </a:pathLst>
          </a:custGeom>
          <a:solidFill>
            <a:srgbClr val="7F00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928618" y="4229826"/>
            <a:ext cx="3610610" cy="894715"/>
          </a:xfrm>
          <a:custGeom>
            <a:avLst/>
            <a:gdLst/>
            <a:ahLst/>
            <a:cxnLst/>
            <a:rect l="l" t="t" r="r" b="b"/>
            <a:pathLst>
              <a:path w="3610609" h="894714">
                <a:moveTo>
                  <a:pt x="3610356" y="894588"/>
                </a:moveTo>
                <a:lnTo>
                  <a:pt x="3610356" y="0"/>
                </a:lnTo>
                <a:lnTo>
                  <a:pt x="0" y="0"/>
                </a:lnTo>
                <a:lnTo>
                  <a:pt x="0" y="894588"/>
                </a:lnTo>
                <a:lnTo>
                  <a:pt x="15240" y="894588"/>
                </a:lnTo>
                <a:lnTo>
                  <a:pt x="15240" y="28956"/>
                </a:lnTo>
                <a:lnTo>
                  <a:pt x="28956" y="13716"/>
                </a:lnTo>
                <a:lnTo>
                  <a:pt x="28956" y="28956"/>
                </a:lnTo>
                <a:lnTo>
                  <a:pt x="3581400" y="28956"/>
                </a:lnTo>
                <a:lnTo>
                  <a:pt x="3581400" y="13716"/>
                </a:lnTo>
                <a:lnTo>
                  <a:pt x="3596640" y="28956"/>
                </a:lnTo>
                <a:lnTo>
                  <a:pt x="3596640" y="894588"/>
                </a:lnTo>
                <a:lnTo>
                  <a:pt x="3610356" y="894588"/>
                </a:lnTo>
                <a:close/>
              </a:path>
              <a:path w="3610609" h="894714">
                <a:moveTo>
                  <a:pt x="28956" y="28956"/>
                </a:moveTo>
                <a:lnTo>
                  <a:pt x="28956" y="13716"/>
                </a:lnTo>
                <a:lnTo>
                  <a:pt x="15240" y="28956"/>
                </a:lnTo>
                <a:lnTo>
                  <a:pt x="28956" y="28956"/>
                </a:lnTo>
                <a:close/>
              </a:path>
              <a:path w="3610609" h="894714">
                <a:moveTo>
                  <a:pt x="28956" y="867156"/>
                </a:moveTo>
                <a:lnTo>
                  <a:pt x="28956" y="28956"/>
                </a:lnTo>
                <a:lnTo>
                  <a:pt x="15240" y="28956"/>
                </a:lnTo>
                <a:lnTo>
                  <a:pt x="15240" y="867156"/>
                </a:lnTo>
                <a:lnTo>
                  <a:pt x="28956" y="867156"/>
                </a:lnTo>
                <a:close/>
              </a:path>
              <a:path w="3610609" h="894714">
                <a:moveTo>
                  <a:pt x="3596640" y="867156"/>
                </a:moveTo>
                <a:lnTo>
                  <a:pt x="15240" y="867156"/>
                </a:lnTo>
                <a:lnTo>
                  <a:pt x="28956" y="880872"/>
                </a:lnTo>
                <a:lnTo>
                  <a:pt x="28956" y="894588"/>
                </a:lnTo>
                <a:lnTo>
                  <a:pt x="3581400" y="894588"/>
                </a:lnTo>
                <a:lnTo>
                  <a:pt x="3581400" y="880872"/>
                </a:lnTo>
                <a:lnTo>
                  <a:pt x="3596640" y="867156"/>
                </a:lnTo>
                <a:close/>
              </a:path>
              <a:path w="3610609" h="894714">
                <a:moveTo>
                  <a:pt x="28956" y="894588"/>
                </a:moveTo>
                <a:lnTo>
                  <a:pt x="28956" y="880872"/>
                </a:lnTo>
                <a:lnTo>
                  <a:pt x="15240" y="867156"/>
                </a:lnTo>
                <a:lnTo>
                  <a:pt x="15240" y="894588"/>
                </a:lnTo>
                <a:lnTo>
                  <a:pt x="28956" y="894588"/>
                </a:lnTo>
                <a:close/>
              </a:path>
              <a:path w="3610609" h="894714">
                <a:moveTo>
                  <a:pt x="3596640" y="28956"/>
                </a:moveTo>
                <a:lnTo>
                  <a:pt x="3581400" y="13716"/>
                </a:lnTo>
                <a:lnTo>
                  <a:pt x="3581400" y="28956"/>
                </a:lnTo>
                <a:lnTo>
                  <a:pt x="3596640" y="28956"/>
                </a:lnTo>
                <a:close/>
              </a:path>
              <a:path w="3610609" h="894714">
                <a:moveTo>
                  <a:pt x="3596640" y="867156"/>
                </a:moveTo>
                <a:lnTo>
                  <a:pt x="3596640" y="28956"/>
                </a:lnTo>
                <a:lnTo>
                  <a:pt x="3581400" y="28956"/>
                </a:lnTo>
                <a:lnTo>
                  <a:pt x="3581400" y="867156"/>
                </a:lnTo>
                <a:lnTo>
                  <a:pt x="3596640" y="867156"/>
                </a:lnTo>
                <a:close/>
              </a:path>
              <a:path w="3610609" h="894714">
                <a:moveTo>
                  <a:pt x="3596640" y="894588"/>
                </a:moveTo>
                <a:lnTo>
                  <a:pt x="3596640" y="867156"/>
                </a:lnTo>
                <a:lnTo>
                  <a:pt x="3581400" y="880872"/>
                </a:lnTo>
                <a:lnTo>
                  <a:pt x="3581400" y="894588"/>
                </a:lnTo>
                <a:lnTo>
                  <a:pt x="3596640" y="894588"/>
                </a:lnTo>
                <a:close/>
              </a:path>
            </a:pathLst>
          </a:custGeom>
          <a:solidFill>
            <a:srgbClr val="7F00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42461" y="4164293"/>
            <a:ext cx="429895" cy="207645"/>
          </a:xfrm>
          <a:custGeom>
            <a:avLst/>
            <a:gdLst/>
            <a:ahLst/>
            <a:cxnLst/>
            <a:rect l="l" t="t" r="r" b="b"/>
            <a:pathLst>
              <a:path w="429895" h="207645">
                <a:moveTo>
                  <a:pt x="429767" y="181355"/>
                </a:moveTo>
                <a:lnTo>
                  <a:pt x="10667" y="0"/>
                </a:lnTo>
                <a:lnTo>
                  <a:pt x="0" y="25907"/>
                </a:lnTo>
                <a:lnTo>
                  <a:pt x="419099" y="207263"/>
                </a:lnTo>
                <a:lnTo>
                  <a:pt x="429767" y="181355"/>
                </a:lnTo>
                <a:close/>
              </a:path>
            </a:pathLst>
          </a:custGeom>
          <a:solidFill>
            <a:srgbClr val="7F007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8745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C3428E-69C1-7D78-3E60-C7943A63D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pc="505" dirty="0"/>
              <a:t>transmissão</a:t>
            </a:r>
            <a:r>
              <a:rPr lang="pt-BR" spc="135" dirty="0">
                <a:latin typeface="Times New Roman"/>
                <a:cs typeface="Times New Roman"/>
              </a:rPr>
              <a:t> </a:t>
            </a:r>
            <a:r>
              <a:rPr lang="pt-BR" spc="715" dirty="0"/>
              <a:t>por</a:t>
            </a:r>
            <a:r>
              <a:rPr lang="pt-BR" spc="145" dirty="0">
                <a:latin typeface="Times New Roman"/>
                <a:cs typeface="Times New Roman"/>
              </a:rPr>
              <a:t> </a:t>
            </a:r>
            <a:r>
              <a:rPr lang="pt-BR" spc="480" dirty="0"/>
              <a:t>pacotes</a:t>
            </a: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782221C-1DA7-F283-FA11-137AA68A8AD5}"/>
              </a:ext>
            </a:extLst>
          </p:cNvPr>
          <p:cNvSpPr txBox="1"/>
          <p:nvPr/>
        </p:nvSpPr>
        <p:spPr>
          <a:xfrm>
            <a:off x="1637675" y="1429783"/>
            <a:ext cx="8675557" cy="5083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2725" marR="17780" indent="-187960">
              <a:lnSpc>
                <a:spcPct val="100000"/>
              </a:lnSpc>
              <a:spcBef>
                <a:spcPts val="100"/>
              </a:spcBef>
            </a:pPr>
            <a:r>
              <a:rPr lang="pt-BR" sz="1800" spc="285" dirty="0">
                <a:latin typeface="Arial MT"/>
                <a:cs typeface="Arial MT"/>
              </a:rPr>
              <a:t>as</a:t>
            </a:r>
            <a:r>
              <a:rPr lang="pt-BR" sz="1800" spc="85" dirty="0">
                <a:latin typeface="Times New Roman"/>
                <a:cs typeface="Times New Roman"/>
              </a:rPr>
              <a:t> </a:t>
            </a:r>
            <a:r>
              <a:rPr lang="pt-BR" sz="1800" spc="250" dirty="0">
                <a:latin typeface="Arial MT"/>
                <a:cs typeface="Arial MT"/>
              </a:rPr>
              <a:t>mensagens</a:t>
            </a:r>
            <a:r>
              <a:rPr lang="pt-BR" sz="1800" spc="95" dirty="0">
                <a:latin typeface="Times New Roman"/>
                <a:cs typeface="Times New Roman"/>
              </a:rPr>
              <a:t> </a:t>
            </a:r>
            <a:r>
              <a:rPr lang="pt-BR" sz="1800" spc="315" dirty="0">
                <a:latin typeface="Arial MT"/>
                <a:cs typeface="Arial MT"/>
              </a:rPr>
              <a:t>são</a:t>
            </a:r>
            <a:r>
              <a:rPr lang="pt-BR" sz="1800" spc="105" dirty="0">
                <a:latin typeface="Times New Roman"/>
                <a:cs typeface="Times New Roman"/>
              </a:rPr>
              <a:t> </a:t>
            </a:r>
            <a:r>
              <a:rPr lang="pt-BR" sz="1800" spc="310" dirty="0">
                <a:latin typeface="Arial MT"/>
                <a:cs typeface="Arial MT"/>
              </a:rPr>
              <a:t>quebradas</a:t>
            </a:r>
            <a:r>
              <a:rPr lang="pt-BR" sz="1800" spc="70" dirty="0">
                <a:latin typeface="Times New Roman"/>
                <a:cs typeface="Times New Roman"/>
              </a:rPr>
              <a:t> </a:t>
            </a:r>
            <a:r>
              <a:rPr lang="pt-BR" sz="1800" spc="225" dirty="0">
                <a:latin typeface="Arial MT"/>
                <a:cs typeface="Arial MT"/>
              </a:rPr>
              <a:t>em</a:t>
            </a:r>
            <a:r>
              <a:rPr lang="pt-BR" sz="1800" spc="90" dirty="0">
                <a:latin typeface="Times New Roman"/>
                <a:cs typeface="Times New Roman"/>
              </a:rPr>
              <a:t> </a:t>
            </a:r>
            <a:r>
              <a:rPr lang="pt-BR" sz="1800" spc="260" dirty="0">
                <a:latin typeface="Arial MT"/>
                <a:cs typeface="Arial MT"/>
              </a:rPr>
              <a:t>pedaços</a:t>
            </a:r>
            <a:r>
              <a:rPr lang="pt-BR" sz="1800" spc="90" dirty="0">
                <a:latin typeface="Times New Roman"/>
                <a:cs typeface="Times New Roman"/>
              </a:rPr>
              <a:t> </a:t>
            </a:r>
            <a:r>
              <a:rPr lang="pt-BR" sz="1800" spc="275" dirty="0">
                <a:latin typeface="Arial MT"/>
                <a:cs typeface="Arial MT"/>
              </a:rPr>
              <a:t>menores</a:t>
            </a:r>
            <a:r>
              <a:rPr lang="pt-BR" sz="1800" spc="275" dirty="0">
                <a:latin typeface="Times New Roman"/>
                <a:cs typeface="Times New Roman"/>
              </a:rPr>
              <a:t> </a:t>
            </a:r>
            <a:r>
              <a:rPr lang="pt-BR" sz="1800" spc="155" dirty="0">
                <a:latin typeface="Arial MT"/>
                <a:cs typeface="Arial MT"/>
              </a:rPr>
              <a:t>(pacotes)</a:t>
            </a:r>
            <a:r>
              <a:rPr lang="pt-BR" sz="1800" spc="55" dirty="0">
                <a:latin typeface="Times New Roman"/>
                <a:cs typeface="Times New Roman"/>
              </a:rPr>
              <a:t> </a:t>
            </a:r>
            <a:r>
              <a:rPr lang="pt-BR" sz="1800" spc="285" dirty="0">
                <a:latin typeface="Arial MT"/>
                <a:cs typeface="Arial MT"/>
              </a:rPr>
              <a:t>que</a:t>
            </a:r>
            <a:r>
              <a:rPr lang="pt-BR" sz="1800" spc="80" dirty="0">
                <a:latin typeface="Times New Roman"/>
                <a:cs typeface="Times New Roman"/>
              </a:rPr>
              <a:t> </a:t>
            </a:r>
            <a:r>
              <a:rPr lang="pt-BR" sz="1800" spc="315" dirty="0">
                <a:latin typeface="Arial MT"/>
                <a:cs typeface="Arial MT"/>
              </a:rPr>
              <a:t>são</a:t>
            </a:r>
            <a:r>
              <a:rPr lang="pt-BR" sz="1800" spc="85" dirty="0">
                <a:latin typeface="Times New Roman"/>
                <a:cs typeface="Times New Roman"/>
              </a:rPr>
              <a:t> </a:t>
            </a:r>
            <a:r>
              <a:rPr lang="pt-BR" sz="1800" spc="200" dirty="0">
                <a:latin typeface="Arial MT"/>
                <a:cs typeface="Arial MT"/>
              </a:rPr>
              <a:t>transmitidos</a:t>
            </a:r>
            <a:r>
              <a:rPr lang="pt-BR" sz="1800" spc="65" dirty="0">
                <a:latin typeface="Times New Roman"/>
                <a:cs typeface="Times New Roman"/>
              </a:rPr>
              <a:t> </a:t>
            </a:r>
            <a:r>
              <a:rPr lang="pt-BR" sz="1800" spc="195" dirty="0">
                <a:latin typeface="Arial MT"/>
                <a:cs typeface="Arial MT"/>
              </a:rPr>
              <a:t>independentemente</a:t>
            </a:r>
            <a:endParaRPr lang="pt-BR" sz="1800" dirty="0">
              <a:latin typeface="Arial MT"/>
              <a:cs typeface="Arial MT"/>
            </a:endParaRPr>
          </a:p>
          <a:p>
            <a:pPr marL="285115" algn="ctr">
              <a:lnSpc>
                <a:spcPts val="7609"/>
              </a:lnSpc>
            </a:pPr>
            <a:r>
              <a:rPr lang="pt-BR" sz="8000" spc="-575" dirty="0">
                <a:solidFill>
                  <a:srgbClr val="C1C1C1"/>
                </a:solidFill>
                <a:latin typeface="Arial MT"/>
                <a:cs typeface="Arial MT"/>
              </a:rPr>
              <a:t>.</a:t>
            </a:r>
            <a:r>
              <a:rPr lang="pt-BR" sz="8000" spc="345" dirty="0">
                <a:solidFill>
                  <a:srgbClr val="C1C1C1"/>
                </a:solidFill>
                <a:latin typeface="Times New Roman"/>
                <a:cs typeface="Times New Roman"/>
              </a:rPr>
              <a:t> </a:t>
            </a:r>
            <a:r>
              <a:rPr lang="pt-BR" sz="8000" spc="-575" dirty="0">
                <a:solidFill>
                  <a:srgbClr val="C1C1C1"/>
                </a:solidFill>
                <a:latin typeface="Arial MT"/>
                <a:cs typeface="Arial MT"/>
              </a:rPr>
              <a:t>.</a:t>
            </a:r>
            <a:r>
              <a:rPr lang="pt-BR" sz="8000" spc="345" dirty="0">
                <a:solidFill>
                  <a:srgbClr val="C1C1C1"/>
                </a:solidFill>
                <a:latin typeface="Times New Roman"/>
                <a:cs typeface="Times New Roman"/>
              </a:rPr>
              <a:t> </a:t>
            </a:r>
            <a:r>
              <a:rPr lang="pt-BR" sz="8000" spc="-575" dirty="0">
                <a:solidFill>
                  <a:srgbClr val="C1C1C1"/>
                </a:solidFill>
                <a:latin typeface="Arial MT"/>
                <a:cs typeface="Arial MT"/>
              </a:rPr>
              <a:t>.</a:t>
            </a:r>
            <a:r>
              <a:rPr lang="pt-BR" sz="8000" spc="345" dirty="0">
                <a:solidFill>
                  <a:srgbClr val="C1C1C1"/>
                </a:solidFill>
                <a:latin typeface="Times New Roman"/>
                <a:cs typeface="Times New Roman"/>
              </a:rPr>
              <a:t> </a:t>
            </a:r>
            <a:r>
              <a:rPr lang="pt-BR" sz="8000" spc="-575" dirty="0">
                <a:solidFill>
                  <a:srgbClr val="C1C1C1"/>
                </a:solidFill>
                <a:latin typeface="Arial MT"/>
                <a:cs typeface="Arial MT"/>
              </a:rPr>
              <a:t>.</a:t>
            </a:r>
            <a:r>
              <a:rPr lang="pt-BR" sz="8000" spc="345" dirty="0">
                <a:solidFill>
                  <a:srgbClr val="C1C1C1"/>
                </a:solidFill>
                <a:latin typeface="Times New Roman"/>
                <a:cs typeface="Times New Roman"/>
              </a:rPr>
              <a:t> </a:t>
            </a:r>
            <a:r>
              <a:rPr lang="pt-BR" sz="8000" spc="-575" dirty="0">
                <a:solidFill>
                  <a:srgbClr val="C1C1C1"/>
                </a:solidFill>
                <a:latin typeface="Arial MT"/>
                <a:cs typeface="Arial MT"/>
              </a:rPr>
              <a:t>.</a:t>
            </a:r>
            <a:r>
              <a:rPr lang="pt-BR" sz="8000" spc="345" dirty="0">
                <a:solidFill>
                  <a:srgbClr val="C1C1C1"/>
                </a:solidFill>
                <a:latin typeface="Times New Roman"/>
                <a:cs typeface="Times New Roman"/>
              </a:rPr>
              <a:t> </a:t>
            </a:r>
            <a:r>
              <a:rPr lang="pt-BR" sz="8000" spc="-575" dirty="0">
                <a:solidFill>
                  <a:srgbClr val="C1C1C1"/>
                </a:solidFill>
                <a:latin typeface="Arial MT"/>
                <a:cs typeface="Arial MT"/>
              </a:rPr>
              <a:t>.</a:t>
            </a:r>
            <a:r>
              <a:rPr lang="pt-BR" sz="8000" spc="360" dirty="0">
                <a:solidFill>
                  <a:srgbClr val="C1C1C1"/>
                </a:solidFill>
                <a:latin typeface="Times New Roman"/>
                <a:cs typeface="Times New Roman"/>
              </a:rPr>
              <a:t> </a:t>
            </a:r>
            <a:r>
              <a:rPr lang="pt-BR" sz="8000" spc="-575" dirty="0">
                <a:solidFill>
                  <a:srgbClr val="C1C1C1"/>
                </a:solidFill>
                <a:latin typeface="Arial MT"/>
                <a:cs typeface="Arial MT"/>
              </a:rPr>
              <a:t>.</a:t>
            </a:r>
            <a:r>
              <a:rPr lang="pt-BR" sz="8000" spc="345" dirty="0">
                <a:solidFill>
                  <a:srgbClr val="C1C1C1"/>
                </a:solidFill>
                <a:latin typeface="Times New Roman"/>
                <a:cs typeface="Times New Roman"/>
              </a:rPr>
              <a:t> </a:t>
            </a:r>
            <a:r>
              <a:rPr lang="pt-BR" sz="8000" spc="-625" dirty="0">
                <a:solidFill>
                  <a:srgbClr val="C1C1C1"/>
                </a:solidFill>
                <a:latin typeface="Arial MT"/>
                <a:cs typeface="Arial MT"/>
              </a:rPr>
              <a:t>.</a:t>
            </a:r>
            <a:endParaRPr lang="pt-BR" sz="8000" dirty="0">
              <a:latin typeface="Arial MT"/>
              <a:cs typeface="Arial MT"/>
            </a:endParaRPr>
          </a:p>
          <a:p>
            <a:pPr marL="303530" algn="ctr">
              <a:lnSpc>
                <a:spcPts val="8830"/>
              </a:lnSpc>
            </a:pPr>
            <a:r>
              <a:rPr lang="pt-BR" sz="11600" spc="-509" baseline="-28395" dirty="0">
                <a:solidFill>
                  <a:srgbClr val="C1C1C1"/>
                </a:solidFill>
                <a:latin typeface="Arial MT"/>
                <a:cs typeface="Arial MT"/>
              </a:rPr>
              <a:t>.</a:t>
            </a:r>
            <a:r>
              <a:rPr lang="pt-BR" sz="4000" spc="-340" dirty="0">
                <a:latin typeface="Arial MT"/>
                <a:cs typeface="Arial MT"/>
              </a:rPr>
              <a:t>i</a:t>
            </a:r>
            <a:r>
              <a:rPr lang="pt-BR" sz="4000" spc="165" dirty="0">
                <a:latin typeface="Times New Roman"/>
                <a:cs typeface="Times New Roman"/>
              </a:rPr>
              <a:t> </a:t>
            </a:r>
            <a:r>
              <a:rPr lang="pt-BR" sz="4000" spc="-2785" dirty="0">
                <a:latin typeface="Arial MT"/>
                <a:cs typeface="Arial MT"/>
              </a:rPr>
              <a:t>n</a:t>
            </a:r>
            <a:r>
              <a:rPr lang="pt-BR" sz="11600" spc="-487" baseline="-28395" dirty="0">
                <a:solidFill>
                  <a:srgbClr val="C1C1C1"/>
                </a:solidFill>
                <a:latin typeface="Arial MT"/>
                <a:cs typeface="Arial MT"/>
              </a:rPr>
              <a:t>.</a:t>
            </a:r>
            <a:r>
              <a:rPr lang="pt-BR" sz="11600" spc="89" baseline="-28395" dirty="0">
                <a:solidFill>
                  <a:srgbClr val="C1C1C1"/>
                </a:solidFill>
                <a:latin typeface="Times New Roman"/>
                <a:cs typeface="Times New Roman"/>
              </a:rPr>
              <a:t> </a:t>
            </a:r>
            <a:r>
              <a:rPr lang="pt-BR" sz="4000" spc="-1370" dirty="0">
                <a:latin typeface="Arial MT"/>
                <a:cs typeface="Arial MT"/>
              </a:rPr>
              <a:t>t</a:t>
            </a:r>
            <a:r>
              <a:rPr lang="pt-BR" sz="11600" spc="-442" baseline="-28395" dirty="0">
                <a:solidFill>
                  <a:srgbClr val="C1C1C1"/>
                </a:solidFill>
                <a:latin typeface="Arial MT"/>
                <a:cs typeface="Arial MT"/>
              </a:rPr>
              <a:t>.</a:t>
            </a:r>
            <a:r>
              <a:rPr lang="pt-BR" sz="11600" spc="-2422" baseline="-28395" dirty="0">
                <a:solidFill>
                  <a:srgbClr val="C1C1C1"/>
                </a:solidFill>
                <a:latin typeface="Times New Roman"/>
                <a:cs typeface="Times New Roman"/>
              </a:rPr>
              <a:t> </a:t>
            </a:r>
            <a:r>
              <a:rPr lang="pt-BR" sz="4000" spc="-1205" dirty="0">
                <a:latin typeface="Arial MT"/>
                <a:cs typeface="Arial MT"/>
              </a:rPr>
              <a:t>e</a:t>
            </a:r>
            <a:r>
              <a:rPr lang="pt-BR" sz="11600" spc="-157" baseline="-28395" dirty="0">
                <a:solidFill>
                  <a:srgbClr val="C1C1C1"/>
                </a:solidFill>
                <a:latin typeface="Arial MT"/>
                <a:cs typeface="Arial MT"/>
              </a:rPr>
              <a:t>.</a:t>
            </a:r>
            <a:r>
              <a:rPr lang="pt-BR" sz="11600" spc="-2190" baseline="-28395" dirty="0">
                <a:solidFill>
                  <a:srgbClr val="C1C1C1"/>
                </a:solidFill>
                <a:latin typeface="Times New Roman"/>
                <a:cs typeface="Times New Roman"/>
              </a:rPr>
              <a:t> </a:t>
            </a:r>
            <a:r>
              <a:rPr lang="pt-BR" sz="4000" spc="-509" dirty="0">
                <a:latin typeface="Arial MT"/>
                <a:cs typeface="Arial MT"/>
              </a:rPr>
              <a:t>r</a:t>
            </a:r>
            <a:r>
              <a:rPr lang="pt-BR" sz="11600" spc="172" baseline="-28395" dirty="0">
                <a:solidFill>
                  <a:srgbClr val="C1C1C1"/>
                </a:solidFill>
                <a:latin typeface="Arial MT"/>
                <a:cs typeface="Arial MT"/>
              </a:rPr>
              <a:t>.</a:t>
            </a:r>
            <a:r>
              <a:rPr lang="pt-BR" sz="11600" spc="-2460" baseline="-28395" dirty="0">
                <a:solidFill>
                  <a:srgbClr val="C1C1C1"/>
                </a:solidFill>
                <a:latin typeface="Times New Roman"/>
                <a:cs typeface="Times New Roman"/>
              </a:rPr>
              <a:t> </a:t>
            </a:r>
            <a:r>
              <a:rPr lang="pt-BR" sz="4000" spc="-1095" dirty="0" err="1">
                <a:latin typeface="Arial MT"/>
                <a:cs typeface="Arial MT"/>
              </a:rPr>
              <a:t>n</a:t>
            </a:r>
            <a:r>
              <a:rPr lang="pt-BR" sz="11600" spc="667" baseline="-28395" dirty="0" err="1">
                <a:solidFill>
                  <a:srgbClr val="C1C1C1"/>
                </a:solidFill>
                <a:latin typeface="Arial MT"/>
                <a:cs typeface="Arial MT"/>
              </a:rPr>
              <a:t>.</a:t>
            </a:r>
            <a:r>
              <a:rPr lang="pt-BR" sz="4000" spc="-1170" dirty="0" err="1">
                <a:latin typeface="Arial MT"/>
                <a:cs typeface="Arial MT"/>
              </a:rPr>
              <a:t>e</a:t>
            </a:r>
            <a:r>
              <a:rPr lang="pt-BR" sz="11600" spc="-187" baseline="-28395" dirty="0">
                <a:solidFill>
                  <a:srgbClr val="C1C1C1"/>
                </a:solidFill>
                <a:latin typeface="Arial MT"/>
                <a:cs typeface="Arial MT"/>
              </a:rPr>
              <a:t>.</a:t>
            </a:r>
            <a:r>
              <a:rPr lang="pt-BR" sz="11600" spc="-2302" baseline="-28395" dirty="0">
                <a:solidFill>
                  <a:srgbClr val="C1C1C1"/>
                </a:solidFill>
                <a:latin typeface="Times New Roman"/>
                <a:cs typeface="Times New Roman"/>
              </a:rPr>
              <a:t> </a:t>
            </a:r>
            <a:r>
              <a:rPr lang="pt-BR" sz="4000" spc="-25" dirty="0">
                <a:latin typeface="Arial MT"/>
                <a:cs typeface="Arial MT"/>
              </a:rPr>
              <a:t>t</a:t>
            </a:r>
            <a:r>
              <a:rPr lang="pt-BR" sz="11600" spc="-37" baseline="-28395" dirty="0">
                <a:solidFill>
                  <a:srgbClr val="C1C1C1"/>
                </a:solidFill>
                <a:latin typeface="Arial MT"/>
                <a:cs typeface="Arial MT"/>
              </a:rPr>
              <a:t>.</a:t>
            </a:r>
            <a:endParaRPr lang="pt-BR" sz="11600" baseline="-28395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60"/>
              </a:spcBef>
            </a:pPr>
            <a:endParaRPr lang="pt-BR" sz="4000" dirty="0">
              <a:latin typeface="Arial MT"/>
              <a:cs typeface="Arial MT"/>
            </a:endParaRPr>
          </a:p>
          <a:p>
            <a:pPr marL="641985" marR="254635" indent="635" algn="ctr">
              <a:lnSpc>
                <a:spcPct val="100000"/>
              </a:lnSpc>
              <a:spcBef>
                <a:spcPts val="5"/>
              </a:spcBef>
            </a:pPr>
            <a:r>
              <a:rPr lang="pt-BR" sz="1800" spc="275" dirty="0">
                <a:latin typeface="Arial MT"/>
                <a:cs typeface="Arial MT"/>
              </a:rPr>
              <a:t>a</a:t>
            </a:r>
            <a:r>
              <a:rPr lang="pt-BR" sz="1800" spc="80" dirty="0">
                <a:latin typeface="Times New Roman"/>
                <a:cs typeface="Times New Roman"/>
              </a:rPr>
              <a:t> </a:t>
            </a:r>
            <a:r>
              <a:rPr lang="pt-BR" sz="1800" spc="245" dirty="0">
                <a:latin typeface="Arial MT"/>
                <a:cs typeface="Arial MT"/>
              </a:rPr>
              <a:t>mensagem</a:t>
            </a:r>
            <a:r>
              <a:rPr lang="pt-BR" sz="1800" spc="70" dirty="0">
                <a:latin typeface="Times New Roman"/>
                <a:cs typeface="Times New Roman"/>
              </a:rPr>
              <a:t> </a:t>
            </a:r>
            <a:r>
              <a:rPr lang="pt-BR" sz="1800" spc="430" dirty="0">
                <a:latin typeface="Arial MT"/>
                <a:cs typeface="Arial MT"/>
              </a:rPr>
              <a:t>é</a:t>
            </a:r>
            <a:r>
              <a:rPr lang="pt-BR" sz="1800" spc="95" dirty="0">
                <a:latin typeface="Times New Roman"/>
                <a:cs typeface="Times New Roman"/>
              </a:rPr>
              <a:t> </a:t>
            </a:r>
            <a:r>
              <a:rPr lang="pt-BR" sz="1800" spc="310" dirty="0">
                <a:latin typeface="Arial MT"/>
                <a:cs typeface="Arial MT"/>
              </a:rPr>
              <a:t>quebrada</a:t>
            </a:r>
            <a:r>
              <a:rPr lang="pt-BR" sz="1800" spc="65" dirty="0">
                <a:latin typeface="Times New Roman"/>
                <a:cs typeface="Times New Roman"/>
              </a:rPr>
              <a:t> </a:t>
            </a:r>
            <a:r>
              <a:rPr lang="pt-BR" sz="1800" spc="225" dirty="0">
                <a:latin typeface="Arial MT"/>
                <a:cs typeface="Arial MT"/>
              </a:rPr>
              <a:t>em</a:t>
            </a:r>
            <a:r>
              <a:rPr lang="pt-BR" sz="1800" spc="75" dirty="0">
                <a:latin typeface="Times New Roman"/>
                <a:cs typeface="Times New Roman"/>
              </a:rPr>
              <a:t> </a:t>
            </a:r>
            <a:r>
              <a:rPr lang="pt-BR" sz="1800" spc="245" dirty="0">
                <a:latin typeface="Arial MT"/>
                <a:cs typeface="Arial MT"/>
              </a:rPr>
              <a:t>pacotes</a:t>
            </a:r>
            <a:r>
              <a:rPr lang="pt-BR" sz="1800" spc="65" dirty="0">
                <a:latin typeface="Times New Roman"/>
                <a:cs typeface="Times New Roman"/>
              </a:rPr>
              <a:t> </a:t>
            </a:r>
            <a:r>
              <a:rPr lang="pt-BR" sz="1800" spc="275" dirty="0">
                <a:latin typeface="Arial MT"/>
                <a:cs typeface="Arial MT"/>
              </a:rPr>
              <a:t>menores</a:t>
            </a:r>
            <a:r>
              <a:rPr lang="pt-BR" sz="1800" spc="275" dirty="0">
                <a:latin typeface="Times New Roman"/>
                <a:cs typeface="Times New Roman"/>
              </a:rPr>
              <a:t> </a:t>
            </a:r>
            <a:r>
              <a:rPr lang="pt-BR" sz="1800" spc="240" dirty="0">
                <a:latin typeface="Arial MT"/>
                <a:cs typeface="Arial MT"/>
              </a:rPr>
              <a:t>sendo</a:t>
            </a:r>
            <a:r>
              <a:rPr lang="pt-BR" sz="1800" spc="105" dirty="0">
                <a:latin typeface="Times New Roman"/>
                <a:cs typeface="Times New Roman"/>
              </a:rPr>
              <a:t> </a:t>
            </a:r>
            <a:r>
              <a:rPr lang="pt-BR" sz="1800" spc="254" dirty="0">
                <a:latin typeface="Arial MT"/>
                <a:cs typeface="Arial MT"/>
              </a:rPr>
              <a:t>cada</a:t>
            </a:r>
            <a:r>
              <a:rPr lang="pt-BR" sz="1800" spc="85" dirty="0">
                <a:latin typeface="Times New Roman"/>
                <a:cs typeface="Times New Roman"/>
              </a:rPr>
              <a:t> </a:t>
            </a:r>
            <a:r>
              <a:rPr lang="pt-BR" sz="1800" spc="229" dirty="0">
                <a:latin typeface="Arial MT"/>
                <a:cs typeface="Arial MT"/>
              </a:rPr>
              <a:t>um</a:t>
            </a:r>
            <a:r>
              <a:rPr lang="pt-BR" sz="1800" spc="75" dirty="0">
                <a:latin typeface="Times New Roman"/>
                <a:cs typeface="Times New Roman"/>
              </a:rPr>
              <a:t> </a:t>
            </a:r>
            <a:r>
              <a:rPr lang="pt-BR" sz="1800" spc="220" dirty="0">
                <a:latin typeface="Arial MT"/>
                <a:cs typeface="Arial MT"/>
              </a:rPr>
              <a:t>deles</a:t>
            </a:r>
            <a:r>
              <a:rPr lang="pt-BR" sz="1800" spc="85" dirty="0">
                <a:latin typeface="Times New Roman"/>
                <a:cs typeface="Times New Roman"/>
              </a:rPr>
              <a:t> </a:t>
            </a:r>
            <a:r>
              <a:rPr lang="pt-BR" sz="1800" spc="150" dirty="0">
                <a:latin typeface="Arial MT"/>
                <a:cs typeface="Arial MT"/>
              </a:rPr>
              <a:t>identificado</a:t>
            </a:r>
            <a:r>
              <a:rPr lang="pt-BR" sz="1800" spc="80" dirty="0">
                <a:latin typeface="Times New Roman"/>
                <a:cs typeface="Times New Roman"/>
              </a:rPr>
              <a:t> </a:t>
            </a:r>
            <a:r>
              <a:rPr lang="pt-BR" sz="1800" spc="355" dirty="0">
                <a:latin typeface="Arial MT"/>
                <a:cs typeface="Arial MT"/>
              </a:rPr>
              <a:t>para</a:t>
            </a:r>
            <a:r>
              <a:rPr lang="pt-BR" sz="1800" spc="70" dirty="0">
                <a:latin typeface="Times New Roman"/>
                <a:cs typeface="Times New Roman"/>
              </a:rPr>
              <a:t> </a:t>
            </a:r>
            <a:r>
              <a:rPr lang="pt-BR" sz="1800" spc="215" dirty="0">
                <a:latin typeface="Arial MT"/>
                <a:cs typeface="Arial MT"/>
              </a:rPr>
              <a:t>entrega;</a:t>
            </a:r>
            <a:endParaRPr lang="pt-BR" sz="1800" dirty="0">
              <a:latin typeface="Arial MT"/>
              <a:cs typeface="Arial MT"/>
            </a:endParaRPr>
          </a:p>
          <a:p>
            <a:pPr marL="1192530" marR="882015" indent="635" algn="ctr">
              <a:lnSpc>
                <a:spcPct val="100000"/>
              </a:lnSpc>
              <a:spcBef>
                <a:spcPts val="1065"/>
              </a:spcBef>
            </a:pPr>
            <a:r>
              <a:rPr lang="pt-BR" sz="1800" spc="250" dirty="0">
                <a:latin typeface="Arial MT"/>
                <a:cs typeface="Arial MT"/>
              </a:rPr>
              <a:t>os</a:t>
            </a:r>
            <a:r>
              <a:rPr lang="pt-BR" sz="1800" spc="85" dirty="0">
                <a:latin typeface="Times New Roman"/>
                <a:cs typeface="Times New Roman"/>
              </a:rPr>
              <a:t> </a:t>
            </a:r>
            <a:r>
              <a:rPr lang="pt-BR" sz="1800" spc="245" dirty="0">
                <a:latin typeface="Arial MT"/>
                <a:cs typeface="Arial MT"/>
              </a:rPr>
              <a:t>pacotes</a:t>
            </a:r>
            <a:r>
              <a:rPr lang="pt-BR" sz="1800" spc="65" dirty="0">
                <a:latin typeface="Times New Roman"/>
                <a:cs typeface="Times New Roman"/>
              </a:rPr>
              <a:t> </a:t>
            </a:r>
            <a:r>
              <a:rPr lang="pt-BR" sz="1800" spc="315" dirty="0">
                <a:latin typeface="Arial MT"/>
                <a:cs typeface="Arial MT"/>
              </a:rPr>
              <a:t>são</a:t>
            </a:r>
            <a:r>
              <a:rPr lang="pt-BR" sz="1800" spc="95" dirty="0">
                <a:latin typeface="Times New Roman"/>
                <a:cs typeface="Times New Roman"/>
              </a:rPr>
              <a:t> </a:t>
            </a:r>
            <a:r>
              <a:rPr lang="pt-BR" sz="1800" spc="200" dirty="0">
                <a:latin typeface="Arial MT"/>
                <a:cs typeface="Arial MT"/>
              </a:rPr>
              <a:t>transmitidos</a:t>
            </a:r>
            <a:r>
              <a:rPr lang="pt-BR" sz="1800" spc="65" dirty="0">
                <a:latin typeface="Times New Roman"/>
                <a:cs typeface="Times New Roman"/>
              </a:rPr>
              <a:t> </a:t>
            </a:r>
            <a:r>
              <a:rPr lang="pt-BR" sz="1800" spc="215" dirty="0">
                <a:latin typeface="Arial MT"/>
                <a:cs typeface="Arial MT"/>
              </a:rPr>
              <a:t>pela</a:t>
            </a:r>
            <a:r>
              <a:rPr lang="pt-BR" sz="1800" spc="65" dirty="0">
                <a:latin typeface="Times New Roman"/>
                <a:cs typeface="Times New Roman"/>
              </a:rPr>
              <a:t> </a:t>
            </a:r>
            <a:r>
              <a:rPr lang="pt-BR" sz="1800" spc="240" dirty="0">
                <a:latin typeface="Arial MT"/>
                <a:cs typeface="Arial MT"/>
              </a:rPr>
              <a:t>rede,</a:t>
            </a:r>
            <a:r>
              <a:rPr lang="pt-BR" sz="1800" spc="240" dirty="0">
                <a:latin typeface="Times New Roman"/>
                <a:cs typeface="Times New Roman"/>
              </a:rPr>
              <a:t> </a:t>
            </a:r>
            <a:r>
              <a:rPr lang="pt-BR" sz="1800" spc="235" dirty="0">
                <a:latin typeface="Arial MT"/>
                <a:cs typeface="Arial MT"/>
              </a:rPr>
              <a:t>podendo</a:t>
            </a:r>
            <a:r>
              <a:rPr lang="pt-BR" sz="1800" spc="114" dirty="0">
                <a:latin typeface="Times New Roman"/>
                <a:cs typeface="Times New Roman"/>
              </a:rPr>
              <a:t> </a:t>
            </a:r>
            <a:r>
              <a:rPr lang="pt-BR" sz="1800" spc="280" dirty="0">
                <a:latin typeface="Arial MT"/>
                <a:cs typeface="Arial MT"/>
              </a:rPr>
              <a:t>não</a:t>
            </a:r>
            <a:r>
              <a:rPr lang="pt-BR" sz="1800" spc="90" dirty="0">
                <a:latin typeface="Times New Roman"/>
                <a:cs typeface="Times New Roman"/>
              </a:rPr>
              <a:t> </a:t>
            </a:r>
            <a:r>
              <a:rPr lang="pt-BR" sz="1800" spc="335" dirty="0">
                <a:latin typeface="Arial MT"/>
                <a:cs typeface="Arial MT"/>
              </a:rPr>
              <a:t>chegar</a:t>
            </a:r>
            <a:r>
              <a:rPr lang="pt-BR" sz="1800" spc="75" dirty="0">
                <a:latin typeface="Times New Roman"/>
                <a:cs typeface="Times New Roman"/>
              </a:rPr>
              <a:t> </a:t>
            </a:r>
            <a:r>
              <a:rPr lang="pt-BR" sz="1800" spc="235" dirty="0">
                <a:latin typeface="Arial MT"/>
                <a:cs typeface="Arial MT"/>
              </a:rPr>
              <a:t>na</a:t>
            </a:r>
            <a:r>
              <a:rPr lang="pt-BR" sz="1800" spc="85" dirty="0">
                <a:latin typeface="Times New Roman"/>
                <a:cs typeface="Times New Roman"/>
              </a:rPr>
              <a:t> </a:t>
            </a:r>
            <a:r>
              <a:rPr lang="pt-BR" sz="1800" spc="240" dirty="0">
                <a:latin typeface="Arial MT"/>
                <a:cs typeface="Arial MT"/>
              </a:rPr>
              <a:t>mesma</a:t>
            </a:r>
            <a:r>
              <a:rPr lang="pt-BR" sz="1800" spc="75" dirty="0">
                <a:latin typeface="Times New Roman"/>
                <a:cs typeface="Times New Roman"/>
              </a:rPr>
              <a:t> </a:t>
            </a:r>
            <a:r>
              <a:rPr lang="pt-BR" sz="1800" spc="275" dirty="0">
                <a:latin typeface="Arial MT"/>
                <a:cs typeface="Arial MT"/>
              </a:rPr>
              <a:t>ordem</a:t>
            </a:r>
            <a:endParaRPr lang="pt-BR" sz="1800" dirty="0">
              <a:latin typeface="Arial MT"/>
              <a:cs typeface="Arial MT"/>
            </a:endParaRPr>
          </a:p>
          <a:p>
            <a:pPr marL="455295" algn="ctr">
              <a:lnSpc>
                <a:spcPct val="100000"/>
              </a:lnSpc>
              <a:spcBef>
                <a:spcPts val="1190"/>
              </a:spcBef>
            </a:pPr>
            <a:r>
              <a:rPr lang="pt-BR" sz="1800" spc="250" dirty="0">
                <a:latin typeface="Arial MT"/>
                <a:cs typeface="Arial MT"/>
              </a:rPr>
              <a:t>os</a:t>
            </a:r>
            <a:r>
              <a:rPr lang="pt-BR" sz="1800" spc="90" dirty="0">
                <a:latin typeface="Times New Roman"/>
                <a:cs typeface="Times New Roman"/>
              </a:rPr>
              <a:t> </a:t>
            </a:r>
            <a:r>
              <a:rPr lang="pt-BR" sz="1800" spc="245" dirty="0">
                <a:latin typeface="Arial MT"/>
                <a:cs typeface="Arial MT"/>
              </a:rPr>
              <a:t>pacotes</a:t>
            </a:r>
            <a:r>
              <a:rPr lang="pt-BR" sz="1800" spc="70" dirty="0">
                <a:latin typeface="Times New Roman"/>
                <a:cs typeface="Times New Roman"/>
              </a:rPr>
              <a:t> </a:t>
            </a:r>
            <a:r>
              <a:rPr lang="pt-BR" sz="1800" spc="315" dirty="0">
                <a:latin typeface="Arial MT"/>
                <a:cs typeface="Arial MT"/>
              </a:rPr>
              <a:t>são</a:t>
            </a:r>
            <a:r>
              <a:rPr lang="pt-BR" sz="1800" spc="100" dirty="0">
                <a:latin typeface="Times New Roman"/>
                <a:cs typeface="Times New Roman"/>
              </a:rPr>
              <a:t> </a:t>
            </a:r>
            <a:r>
              <a:rPr lang="pt-BR" sz="1800" spc="225" dirty="0">
                <a:latin typeface="Arial MT"/>
                <a:cs typeface="Arial MT"/>
              </a:rPr>
              <a:t>colocados</a:t>
            </a:r>
            <a:r>
              <a:rPr lang="pt-BR" sz="1800" spc="95" dirty="0">
                <a:latin typeface="Times New Roman"/>
                <a:cs typeface="Times New Roman"/>
              </a:rPr>
              <a:t> </a:t>
            </a:r>
            <a:r>
              <a:rPr lang="pt-BR" sz="1800" spc="235" dirty="0">
                <a:latin typeface="Arial MT"/>
                <a:cs typeface="Arial MT"/>
              </a:rPr>
              <a:t>na</a:t>
            </a:r>
            <a:r>
              <a:rPr lang="pt-BR" sz="1800" spc="80" dirty="0">
                <a:latin typeface="Times New Roman"/>
                <a:cs typeface="Times New Roman"/>
              </a:rPr>
              <a:t> </a:t>
            </a:r>
            <a:r>
              <a:rPr lang="pt-BR" sz="1800" spc="295" dirty="0">
                <a:latin typeface="Arial MT"/>
                <a:cs typeface="Arial MT"/>
              </a:rPr>
              <a:t>ordem</a:t>
            </a:r>
            <a:r>
              <a:rPr lang="pt-BR" sz="1800" spc="90" dirty="0">
                <a:latin typeface="Times New Roman"/>
                <a:cs typeface="Times New Roman"/>
              </a:rPr>
              <a:t> </a:t>
            </a:r>
            <a:r>
              <a:rPr lang="pt-BR" sz="1800" spc="320" dirty="0">
                <a:latin typeface="Arial MT"/>
                <a:cs typeface="Arial MT"/>
              </a:rPr>
              <a:t>correta</a:t>
            </a:r>
            <a:endParaRPr lang="pt-BR" sz="1800" dirty="0">
              <a:latin typeface="Arial MT"/>
              <a:cs typeface="Arial MT"/>
            </a:endParaRPr>
          </a:p>
        </p:txBody>
      </p:sp>
      <p:grpSp>
        <p:nvGrpSpPr>
          <p:cNvPr id="6" name="object 8"/>
          <p:cNvGrpSpPr/>
          <p:nvPr/>
        </p:nvGrpSpPr>
        <p:grpSpPr>
          <a:xfrm>
            <a:off x="1468615" y="3102214"/>
            <a:ext cx="8534399" cy="1124711"/>
            <a:chOff x="1078871" y="3611879"/>
            <a:chExt cx="8534399" cy="1124711"/>
          </a:xfrm>
        </p:grpSpPr>
        <p:pic>
          <p:nvPicPr>
            <p:cNvPr id="7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6070" y="3659123"/>
              <a:ext cx="457200" cy="624840"/>
            </a:xfrm>
            <a:prstGeom prst="rect">
              <a:avLst/>
            </a:prstGeom>
          </p:spPr>
        </p:pic>
        <p:pic>
          <p:nvPicPr>
            <p:cNvPr id="15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57038" y="3645407"/>
              <a:ext cx="457200" cy="623316"/>
            </a:xfrm>
            <a:prstGeom prst="rect">
              <a:avLst/>
            </a:prstGeom>
          </p:spPr>
        </p:pic>
        <p:pic>
          <p:nvPicPr>
            <p:cNvPr id="16" name="object 11"/>
            <p:cNvPicPr/>
            <p:nvPr/>
          </p:nvPicPr>
          <p:blipFill>
            <a:blip r:embed="rId4" cstate="print">
              <a:lum bright="70000" contrast="-70000"/>
            </a:blip>
            <a:stretch>
              <a:fillRect/>
            </a:stretch>
          </p:blipFill>
          <p:spPr>
            <a:xfrm>
              <a:off x="1078871" y="3611879"/>
              <a:ext cx="1286255" cy="1124711"/>
            </a:xfrm>
            <a:prstGeom prst="rect">
              <a:avLst/>
            </a:prstGeom>
          </p:spPr>
        </p:pic>
        <p:pic>
          <p:nvPicPr>
            <p:cNvPr id="17" name="object 12"/>
            <p:cNvPicPr/>
            <p:nvPr/>
          </p:nvPicPr>
          <p:blipFill>
            <a:blip r:embed="rId4" cstate="print">
              <a:lum bright="70000" contrast="-70000"/>
            </a:blip>
            <a:stretch>
              <a:fillRect/>
            </a:stretch>
          </p:blipFill>
          <p:spPr>
            <a:xfrm>
              <a:off x="8328538" y="3611879"/>
              <a:ext cx="1284732" cy="112471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8554" y="3784091"/>
              <a:ext cx="272795" cy="381000"/>
            </a:xfrm>
            <a:prstGeom prst="rect">
              <a:avLst/>
            </a:prstGeom>
          </p:spPr>
        </p:pic>
        <p:pic>
          <p:nvPicPr>
            <p:cNvPr id="19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51270" y="3777995"/>
              <a:ext cx="27432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1661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F05E84-BC43-6965-3427-AA1B0970F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pc="505" dirty="0"/>
              <a:t>transmissão</a:t>
            </a:r>
            <a:r>
              <a:rPr lang="pt-BR" spc="135" dirty="0">
                <a:latin typeface="Times New Roman"/>
                <a:cs typeface="Times New Roman"/>
              </a:rPr>
              <a:t> </a:t>
            </a:r>
            <a:r>
              <a:rPr lang="pt-BR" spc="375" dirty="0"/>
              <a:t>via</a:t>
            </a:r>
            <a:r>
              <a:rPr lang="pt-BR" spc="155" dirty="0">
                <a:latin typeface="Times New Roman"/>
                <a:cs typeface="Times New Roman"/>
              </a:rPr>
              <a:t> </a:t>
            </a:r>
            <a:r>
              <a:rPr lang="pt-BR" spc="-10" dirty="0"/>
              <a:t>TCP/IP</a:t>
            </a:r>
            <a:endParaRPr lang="pt-BR" dirty="0"/>
          </a:p>
        </p:txBody>
      </p:sp>
      <p:sp>
        <p:nvSpPr>
          <p:cNvPr id="19" name="object 19"/>
          <p:cNvSpPr txBox="1"/>
          <p:nvPr/>
        </p:nvSpPr>
        <p:spPr>
          <a:xfrm>
            <a:off x="1220350" y="1286372"/>
            <a:ext cx="8122284" cy="32008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195"/>
              </a:spcBef>
            </a:pPr>
            <a:endParaRPr sz="1800" dirty="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sz="2200" spc="220" dirty="0">
                <a:latin typeface="Arial MT"/>
                <a:cs typeface="Arial MT"/>
              </a:rPr>
              <a:t>o</a:t>
            </a:r>
            <a:r>
              <a:rPr sz="2200" spc="70" dirty="0">
                <a:latin typeface="Times New Roman"/>
                <a:cs typeface="Times New Roman"/>
              </a:rPr>
              <a:t> </a:t>
            </a:r>
            <a:r>
              <a:rPr sz="2200" spc="295" dirty="0">
                <a:latin typeface="Arial MT"/>
                <a:cs typeface="Arial MT"/>
              </a:rPr>
              <a:t>software</a:t>
            </a:r>
            <a:r>
              <a:rPr sz="2200" spc="100" dirty="0"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CC3200"/>
                </a:solidFill>
                <a:latin typeface="Arial MT"/>
                <a:cs typeface="Arial MT"/>
              </a:rPr>
              <a:t>TCP</a:t>
            </a:r>
            <a:r>
              <a:rPr sz="2200" spc="70" dirty="0">
                <a:solidFill>
                  <a:srgbClr val="CC3200"/>
                </a:solidFill>
                <a:latin typeface="Times New Roman"/>
                <a:cs typeface="Times New Roman"/>
              </a:rPr>
              <a:t> </a:t>
            </a:r>
            <a:r>
              <a:rPr sz="2200" spc="210" dirty="0">
                <a:latin typeface="Arial MT"/>
                <a:cs typeface="Arial MT"/>
              </a:rPr>
              <a:t>no</a:t>
            </a:r>
            <a:r>
              <a:rPr sz="2200" spc="75" dirty="0">
                <a:latin typeface="Times New Roman"/>
                <a:cs typeface="Times New Roman"/>
              </a:rPr>
              <a:t> </a:t>
            </a:r>
            <a:r>
              <a:rPr sz="2200" spc="245" dirty="0">
                <a:latin typeface="Arial MT"/>
                <a:cs typeface="Arial MT"/>
              </a:rPr>
              <a:t>remetente</a:t>
            </a:r>
            <a:r>
              <a:rPr sz="2200" spc="110" dirty="0">
                <a:latin typeface="Times New Roman"/>
                <a:cs typeface="Times New Roman"/>
              </a:rPr>
              <a:t> </a:t>
            </a:r>
            <a:r>
              <a:rPr sz="2200" spc="335" dirty="0">
                <a:latin typeface="Arial MT"/>
                <a:cs typeface="Arial MT"/>
              </a:rPr>
              <a:t>quebra</a:t>
            </a:r>
            <a:r>
              <a:rPr sz="2200" spc="85" dirty="0">
                <a:latin typeface="Times New Roman"/>
                <a:cs typeface="Times New Roman"/>
              </a:rPr>
              <a:t> </a:t>
            </a:r>
            <a:r>
              <a:rPr sz="2200" spc="280" dirty="0">
                <a:latin typeface="Arial MT"/>
                <a:cs typeface="Arial MT"/>
              </a:rPr>
              <a:t>a</a:t>
            </a:r>
            <a:r>
              <a:rPr sz="2200" spc="75" dirty="0">
                <a:latin typeface="Times New Roman"/>
                <a:cs typeface="Times New Roman"/>
              </a:rPr>
              <a:t> </a:t>
            </a:r>
            <a:r>
              <a:rPr sz="2200" spc="245" dirty="0">
                <a:latin typeface="Arial MT"/>
                <a:cs typeface="Arial MT"/>
              </a:rPr>
              <a:t>mensagem</a:t>
            </a:r>
            <a:r>
              <a:rPr sz="2200" spc="114" dirty="0">
                <a:latin typeface="Times New Roman"/>
                <a:cs typeface="Times New Roman"/>
              </a:rPr>
              <a:t> </a:t>
            </a:r>
            <a:r>
              <a:rPr sz="2200" spc="200" dirty="0">
                <a:latin typeface="Arial MT"/>
                <a:cs typeface="Arial MT"/>
              </a:rPr>
              <a:t>em</a:t>
            </a:r>
            <a:r>
              <a:rPr sz="2200" spc="200" dirty="0">
                <a:latin typeface="Times New Roman"/>
                <a:cs typeface="Times New Roman"/>
              </a:rPr>
              <a:t> </a:t>
            </a:r>
            <a:r>
              <a:rPr sz="2200" spc="245" dirty="0">
                <a:latin typeface="Arial MT"/>
                <a:cs typeface="Arial MT"/>
              </a:rPr>
              <a:t>pacotes</a:t>
            </a:r>
            <a:r>
              <a:rPr sz="2200" spc="135" dirty="0">
                <a:latin typeface="Times New Roman"/>
                <a:cs typeface="Times New Roman"/>
              </a:rPr>
              <a:t> </a:t>
            </a:r>
            <a:r>
              <a:rPr sz="2200" spc="280" dirty="0">
                <a:latin typeface="Arial MT"/>
                <a:cs typeface="Arial MT"/>
              </a:rPr>
              <a:t>e</a:t>
            </a:r>
            <a:r>
              <a:rPr sz="2200" spc="90" dirty="0">
                <a:latin typeface="Times New Roman"/>
                <a:cs typeface="Times New Roman"/>
              </a:rPr>
              <a:t> </a:t>
            </a:r>
            <a:r>
              <a:rPr sz="2200" spc="280" dirty="0">
                <a:latin typeface="Arial MT"/>
                <a:cs typeface="Arial MT"/>
              </a:rPr>
              <a:t>as</a:t>
            </a:r>
            <a:r>
              <a:rPr sz="2200" spc="110" dirty="0">
                <a:latin typeface="Times New Roman"/>
                <a:cs typeface="Times New Roman"/>
              </a:rPr>
              <a:t> </a:t>
            </a:r>
            <a:r>
              <a:rPr sz="2200" spc="95" dirty="0">
                <a:latin typeface="Arial MT"/>
                <a:cs typeface="Arial MT"/>
              </a:rPr>
              <a:t>identifica;</a:t>
            </a:r>
            <a:endParaRPr sz="2200" dirty="0">
              <a:latin typeface="Arial MT"/>
              <a:cs typeface="Arial MT"/>
            </a:endParaRPr>
          </a:p>
          <a:p>
            <a:pPr marL="12700" marR="365760">
              <a:lnSpc>
                <a:spcPct val="100000"/>
              </a:lnSpc>
              <a:spcBef>
                <a:spcPts val="1689"/>
              </a:spcBef>
            </a:pPr>
            <a:r>
              <a:rPr sz="2200" spc="254" dirty="0">
                <a:latin typeface="Arial MT"/>
                <a:cs typeface="Arial MT"/>
              </a:rPr>
              <a:t>os</a:t>
            </a:r>
            <a:r>
              <a:rPr sz="2200" spc="110" dirty="0">
                <a:latin typeface="Times New Roman"/>
                <a:cs typeface="Times New Roman"/>
              </a:rPr>
              <a:t> </a:t>
            </a:r>
            <a:r>
              <a:rPr sz="2200" spc="245" dirty="0">
                <a:latin typeface="Arial MT"/>
                <a:cs typeface="Arial MT"/>
              </a:rPr>
              <a:t>pacotes</a:t>
            </a:r>
            <a:r>
              <a:rPr sz="2200" spc="145" dirty="0">
                <a:latin typeface="Times New Roman"/>
                <a:cs typeface="Times New Roman"/>
              </a:rPr>
              <a:t> </a:t>
            </a:r>
            <a:r>
              <a:rPr sz="2200" spc="170" dirty="0">
                <a:latin typeface="Arial MT"/>
                <a:cs typeface="Arial MT"/>
              </a:rPr>
              <a:t>viajam</a:t>
            </a:r>
            <a:r>
              <a:rPr sz="2200" spc="140" dirty="0">
                <a:latin typeface="Times New Roman"/>
                <a:cs typeface="Times New Roman"/>
              </a:rPr>
              <a:t> </a:t>
            </a:r>
            <a:r>
              <a:rPr sz="2200" spc="204" dirty="0">
                <a:latin typeface="Arial MT"/>
                <a:cs typeface="Arial MT"/>
              </a:rPr>
              <a:t>independentemente</a:t>
            </a:r>
            <a:r>
              <a:rPr sz="2200" spc="155" dirty="0">
                <a:latin typeface="Times New Roman"/>
                <a:cs typeface="Times New Roman"/>
              </a:rPr>
              <a:t> </a:t>
            </a:r>
            <a:r>
              <a:rPr sz="2200" spc="204" dirty="0">
                <a:latin typeface="Arial MT"/>
                <a:cs typeface="Arial MT"/>
              </a:rPr>
              <a:t>pela</a:t>
            </a:r>
            <a:r>
              <a:rPr sz="2200" spc="145" dirty="0">
                <a:latin typeface="Times New Roman"/>
                <a:cs typeface="Times New Roman"/>
              </a:rPr>
              <a:t> </a:t>
            </a:r>
            <a:r>
              <a:rPr sz="2200" spc="160" dirty="0">
                <a:latin typeface="Arial MT"/>
                <a:cs typeface="Arial MT"/>
              </a:rPr>
              <a:t>internet,</a:t>
            </a:r>
            <a:r>
              <a:rPr sz="2200" spc="160" dirty="0">
                <a:latin typeface="Times New Roman"/>
                <a:cs typeface="Times New Roman"/>
              </a:rPr>
              <a:t> </a:t>
            </a:r>
            <a:r>
              <a:rPr sz="2200" spc="229" dirty="0">
                <a:latin typeface="Arial MT"/>
                <a:cs typeface="Arial MT"/>
              </a:rPr>
              <a:t>guiados</a:t>
            </a:r>
            <a:r>
              <a:rPr sz="2200" spc="110" dirty="0">
                <a:latin typeface="Times New Roman"/>
                <a:cs typeface="Times New Roman"/>
              </a:rPr>
              <a:t> </a:t>
            </a:r>
            <a:r>
              <a:rPr sz="2200" spc="365" dirty="0">
                <a:latin typeface="Arial MT"/>
                <a:cs typeface="Arial MT"/>
              </a:rPr>
              <a:t>por</a:t>
            </a:r>
            <a:r>
              <a:rPr sz="2200" spc="120" dirty="0">
                <a:latin typeface="Times New Roman"/>
                <a:cs typeface="Times New Roman"/>
              </a:rPr>
              <a:t> </a:t>
            </a:r>
            <a:r>
              <a:rPr sz="2200" spc="305" dirty="0">
                <a:latin typeface="Arial MT"/>
                <a:cs typeface="Arial MT"/>
              </a:rPr>
              <a:t>roteadores</a:t>
            </a:r>
            <a:r>
              <a:rPr sz="2200" spc="140" dirty="0">
                <a:latin typeface="Times New Roman"/>
                <a:cs typeface="Times New Roman"/>
              </a:rPr>
              <a:t> </a:t>
            </a:r>
            <a:r>
              <a:rPr sz="2200" spc="250" dirty="0">
                <a:latin typeface="Arial MT"/>
                <a:cs typeface="Arial MT"/>
              </a:rPr>
              <a:t>usando</a:t>
            </a:r>
            <a:r>
              <a:rPr sz="2200" spc="120" dirty="0">
                <a:latin typeface="Times New Roman"/>
                <a:cs typeface="Times New Roman"/>
              </a:rPr>
              <a:t> </a:t>
            </a:r>
            <a:r>
              <a:rPr sz="2200" spc="220" dirty="0">
                <a:latin typeface="Arial MT"/>
                <a:cs typeface="Arial MT"/>
              </a:rPr>
              <a:t>o</a:t>
            </a:r>
            <a:r>
              <a:rPr sz="2200" spc="110" dirty="0">
                <a:latin typeface="Times New Roman"/>
                <a:cs typeface="Times New Roman"/>
              </a:rPr>
              <a:t> </a:t>
            </a:r>
            <a:r>
              <a:rPr sz="2200" spc="235" dirty="0">
                <a:latin typeface="Arial MT"/>
                <a:cs typeface="Arial MT"/>
              </a:rPr>
              <a:t>protocolo</a:t>
            </a:r>
            <a:r>
              <a:rPr sz="2200" spc="120" dirty="0">
                <a:latin typeface="Times New Roman"/>
                <a:cs typeface="Times New Roman"/>
              </a:rPr>
              <a:t> </a:t>
            </a:r>
            <a:r>
              <a:rPr sz="2200" spc="-25" dirty="0">
                <a:solidFill>
                  <a:srgbClr val="CC3200"/>
                </a:solidFill>
                <a:latin typeface="Arial MT"/>
                <a:cs typeface="Arial MT"/>
              </a:rPr>
              <a:t>IP</a:t>
            </a:r>
            <a:r>
              <a:rPr sz="2200" spc="-25" dirty="0">
                <a:latin typeface="Arial MT"/>
                <a:cs typeface="Arial MT"/>
              </a:rPr>
              <a:t>;</a:t>
            </a:r>
            <a:endParaRPr sz="2200" dirty="0">
              <a:latin typeface="Arial MT"/>
              <a:cs typeface="Arial MT"/>
            </a:endParaRPr>
          </a:p>
          <a:p>
            <a:pPr marL="12700" marR="586740">
              <a:lnSpc>
                <a:spcPct val="100000"/>
              </a:lnSpc>
              <a:spcBef>
                <a:spcPts val="1814"/>
              </a:spcBef>
            </a:pPr>
            <a:r>
              <a:rPr sz="2200" spc="220" dirty="0">
                <a:latin typeface="Arial MT"/>
                <a:cs typeface="Arial MT"/>
              </a:rPr>
              <a:t>o</a:t>
            </a:r>
            <a:r>
              <a:rPr sz="2200" spc="70" dirty="0">
                <a:latin typeface="Times New Roman"/>
                <a:cs typeface="Times New Roman"/>
              </a:rPr>
              <a:t> </a:t>
            </a:r>
            <a:r>
              <a:rPr sz="2200" spc="295" dirty="0">
                <a:latin typeface="Arial MT"/>
                <a:cs typeface="Arial MT"/>
              </a:rPr>
              <a:t>software</a:t>
            </a:r>
            <a:r>
              <a:rPr sz="2200" spc="95" dirty="0"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CC3200"/>
                </a:solidFill>
                <a:latin typeface="Arial MT"/>
                <a:cs typeface="Arial MT"/>
              </a:rPr>
              <a:t>TCP</a:t>
            </a:r>
            <a:r>
              <a:rPr sz="2200" spc="70" dirty="0">
                <a:solidFill>
                  <a:srgbClr val="CC3200"/>
                </a:solidFill>
                <a:latin typeface="Times New Roman"/>
                <a:cs typeface="Times New Roman"/>
              </a:rPr>
              <a:t> </a:t>
            </a:r>
            <a:r>
              <a:rPr sz="2200" spc="210" dirty="0">
                <a:latin typeface="Arial MT"/>
                <a:cs typeface="Arial MT"/>
              </a:rPr>
              <a:t>no</a:t>
            </a:r>
            <a:r>
              <a:rPr sz="2200" spc="70" dirty="0">
                <a:latin typeface="Times New Roman"/>
                <a:cs typeface="Times New Roman"/>
              </a:rPr>
              <a:t> </a:t>
            </a:r>
            <a:r>
              <a:rPr sz="2200" spc="220" dirty="0">
                <a:latin typeface="Arial MT"/>
                <a:cs typeface="Arial MT"/>
              </a:rPr>
              <a:t>destinatário</a:t>
            </a:r>
            <a:r>
              <a:rPr sz="2200" spc="90" dirty="0">
                <a:latin typeface="Times New Roman"/>
                <a:cs typeface="Times New Roman"/>
              </a:rPr>
              <a:t> </a:t>
            </a:r>
            <a:r>
              <a:rPr sz="2200" spc="200" dirty="0">
                <a:latin typeface="Arial MT"/>
                <a:cs typeface="Arial MT"/>
              </a:rPr>
              <a:t>especifica</a:t>
            </a:r>
            <a:r>
              <a:rPr sz="2200" spc="120" dirty="0">
                <a:latin typeface="Times New Roman"/>
                <a:cs typeface="Times New Roman"/>
              </a:rPr>
              <a:t> </a:t>
            </a:r>
            <a:r>
              <a:rPr sz="2200" spc="235" dirty="0">
                <a:latin typeface="Arial MT"/>
                <a:cs typeface="Arial MT"/>
              </a:rPr>
              <a:t>como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spc="229" dirty="0">
                <a:latin typeface="Arial MT"/>
                <a:cs typeface="Arial MT"/>
              </a:rPr>
              <a:t>os</a:t>
            </a:r>
            <a:r>
              <a:rPr sz="2200" spc="229" dirty="0">
                <a:latin typeface="Times New Roman"/>
                <a:cs typeface="Times New Roman"/>
              </a:rPr>
              <a:t> </a:t>
            </a:r>
            <a:r>
              <a:rPr sz="2200" spc="245" dirty="0">
                <a:latin typeface="Arial MT"/>
                <a:cs typeface="Arial MT"/>
              </a:rPr>
              <a:t>pacotes</a:t>
            </a:r>
            <a:r>
              <a:rPr sz="2200" spc="145" dirty="0">
                <a:latin typeface="Times New Roman"/>
                <a:cs typeface="Times New Roman"/>
              </a:rPr>
              <a:t> </a:t>
            </a:r>
            <a:r>
              <a:rPr sz="2200" spc="315" dirty="0">
                <a:latin typeface="Arial MT"/>
                <a:cs typeface="Arial MT"/>
              </a:rPr>
              <a:t>são</a:t>
            </a:r>
            <a:r>
              <a:rPr sz="2200" spc="120" dirty="0">
                <a:latin typeface="Times New Roman"/>
                <a:cs typeface="Times New Roman"/>
              </a:rPr>
              <a:t> </a:t>
            </a:r>
            <a:r>
              <a:rPr sz="2200" spc="254" dirty="0">
                <a:latin typeface="Arial MT"/>
                <a:cs typeface="Arial MT"/>
              </a:rPr>
              <a:t>remontados</a:t>
            </a:r>
            <a:r>
              <a:rPr sz="2200" spc="120" dirty="0">
                <a:latin typeface="Times New Roman"/>
                <a:cs typeface="Times New Roman"/>
              </a:rPr>
              <a:t> </a:t>
            </a:r>
            <a:r>
              <a:rPr sz="2200" spc="250" dirty="0">
                <a:latin typeface="Arial MT"/>
                <a:cs typeface="Arial MT"/>
              </a:rPr>
              <a:t>quando</a:t>
            </a:r>
            <a:r>
              <a:rPr sz="2200" spc="114" dirty="0">
                <a:latin typeface="Times New Roman"/>
                <a:cs typeface="Times New Roman"/>
              </a:rPr>
              <a:t> </a:t>
            </a:r>
            <a:r>
              <a:rPr sz="2200" spc="225" dirty="0">
                <a:latin typeface="Arial MT"/>
                <a:cs typeface="Arial MT"/>
              </a:rPr>
              <a:t>recebidos.</a:t>
            </a:r>
            <a:endParaRPr sz="22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015637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11374A-BB29-3099-12D4-D1B29DAA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pc="455" dirty="0"/>
              <a:t>como</a:t>
            </a:r>
            <a:r>
              <a:rPr lang="pt-BR" spc="114" dirty="0">
                <a:latin typeface="Times New Roman"/>
                <a:cs typeface="Times New Roman"/>
              </a:rPr>
              <a:t> </a:t>
            </a:r>
            <a:r>
              <a:rPr lang="pt-BR" spc="450" dirty="0"/>
              <a:t>me</a:t>
            </a:r>
            <a:r>
              <a:rPr lang="pt-BR" spc="155" dirty="0">
                <a:latin typeface="Times New Roman"/>
                <a:cs typeface="Times New Roman"/>
              </a:rPr>
              <a:t> </a:t>
            </a:r>
            <a:r>
              <a:rPr lang="pt-BR" spc="459" dirty="0"/>
              <a:t>conectar?</a:t>
            </a:r>
            <a:endParaRPr lang="pt-BR" dirty="0"/>
          </a:p>
        </p:txBody>
      </p:sp>
      <p:sp>
        <p:nvSpPr>
          <p:cNvPr id="5" name="object 5"/>
          <p:cNvSpPr txBox="1"/>
          <p:nvPr/>
        </p:nvSpPr>
        <p:spPr>
          <a:xfrm>
            <a:off x="1985266" y="4083286"/>
            <a:ext cx="403288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265" dirty="0">
                <a:latin typeface="Arial MT"/>
                <a:cs typeface="Arial MT"/>
              </a:rPr>
              <a:t>tipos</a:t>
            </a:r>
            <a:r>
              <a:rPr sz="3400" spc="114" dirty="0">
                <a:latin typeface="Times New Roman"/>
                <a:cs typeface="Times New Roman"/>
              </a:rPr>
              <a:t> </a:t>
            </a:r>
            <a:r>
              <a:rPr sz="3400" spc="415" dirty="0">
                <a:latin typeface="Arial MT"/>
                <a:cs typeface="Arial MT"/>
              </a:rPr>
              <a:t>de</a:t>
            </a:r>
            <a:r>
              <a:rPr sz="3400" spc="135" dirty="0">
                <a:latin typeface="Times New Roman"/>
                <a:cs typeface="Times New Roman"/>
              </a:rPr>
              <a:t> </a:t>
            </a:r>
            <a:r>
              <a:rPr sz="3400" spc="490" dirty="0">
                <a:latin typeface="Arial MT"/>
                <a:cs typeface="Arial MT"/>
              </a:rPr>
              <a:t>conexão</a:t>
            </a:r>
            <a:endParaRPr sz="3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75913" y="3848590"/>
            <a:ext cx="7918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5" dirty="0">
                <a:latin typeface="Arial MT"/>
                <a:cs typeface="Arial MT"/>
              </a:rPr>
              <a:t>ADSL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66669" y="4837665"/>
            <a:ext cx="11233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45" dirty="0">
                <a:latin typeface="Arial MT"/>
                <a:cs typeface="Arial MT"/>
              </a:rPr>
              <a:t>dial-</a:t>
            </a:r>
            <a:r>
              <a:rPr sz="2400" spc="285" dirty="0">
                <a:latin typeface="Arial MT"/>
                <a:cs typeface="Arial MT"/>
              </a:rPr>
              <a:t>up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737604" y="4225528"/>
            <a:ext cx="774700" cy="1005839"/>
            <a:chOff x="5987674" y="4285488"/>
            <a:chExt cx="774700" cy="1005839"/>
          </a:xfrm>
        </p:grpSpPr>
        <p:sp>
          <p:nvSpPr>
            <p:cNvPr id="11" name="object 11"/>
            <p:cNvSpPr/>
            <p:nvPr/>
          </p:nvSpPr>
          <p:spPr>
            <a:xfrm>
              <a:off x="5987674" y="4285488"/>
              <a:ext cx="774700" cy="402590"/>
            </a:xfrm>
            <a:custGeom>
              <a:avLst/>
              <a:gdLst/>
              <a:ahLst/>
              <a:cxnLst/>
              <a:rect l="l" t="t" r="r" b="b"/>
              <a:pathLst>
                <a:path w="774700" h="402589">
                  <a:moveTo>
                    <a:pt x="249326" y="374904"/>
                  </a:moveTo>
                  <a:lnTo>
                    <a:pt x="24384" y="0"/>
                  </a:lnTo>
                  <a:lnTo>
                    <a:pt x="0" y="15240"/>
                  </a:lnTo>
                  <a:lnTo>
                    <a:pt x="228600" y="396240"/>
                  </a:lnTo>
                  <a:lnTo>
                    <a:pt x="230124" y="400812"/>
                  </a:lnTo>
                  <a:lnTo>
                    <a:pt x="234696" y="402336"/>
                  </a:lnTo>
                  <a:lnTo>
                    <a:pt x="240792" y="402336"/>
                  </a:lnTo>
                  <a:lnTo>
                    <a:pt x="240792" y="374904"/>
                  </a:lnTo>
                  <a:lnTo>
                    <a:pt x="249326" y="374904"/>
                  </a:lnTo>
                  <a:close/>
                </a:path>
                <a:path w="774700" h="402589">
                  <a:moveTo>
                    <a:pt x="252984" y="381000"/>
                  </a:moveTo>
                  <a:lnTo>
                    <a:pt x="249326" y="374904"/>
                  </a:lnTo>
                  <a:lnTo>
                    <a:pt x="240792" y="374904"/>
                  </a:lnTo>
                  <a:lnTo>
                    <a:pt x="252984" y="381000"/>
                  </a:lnTo>
                  <a:close/>
                </a:path>
                <a:path w="774700" h="402589">
                  <a:moveTo>
                    <a:pt x="252984" y="402336"/>
                  </a:moveTo>
                  <a:lnTo>
                    <a:pt x="252984" y="381000"/>
                  </a:lnTo>
                  <a:lnTo>
                    <a:pt x="240792" y="374904"/>
                  </a:lnTo>
                  <a:lnTo>
                    <a:pt x="240792" y="402336"/>
                  </a:lnTo>
                  <a:lnTo>
                    <a:pt x="252984" y="402336"/>
                  </a:lnTo>
                  <a:close/>
                </a:path>
                <a:path w="774700" h="402589">
                  <a:moveTo>
                    <a:pt x="774192" y="402336"/>
                  </a:moveTo>
                  <a:lnTo>
                    <a:pt x="774192" y="374904"/>
                  </a:lnTo>
                  <a:lnTo>
                    <a:pt x="249326" y="374904"/>
                  </a:lnTo>
                  <a:lnTo>
                    <a:pt x="252984" y="381000"/>
                  </a:lnTo>
                  <a:lnTo>
                    <a:pt x="252984" y="402336"/>
                  </a:lnTo>
                  <a:lnTo>
                    <a:pt x="774192" y="402336"/>
                  </a:lnTo>
                  <a:close/>
                </a:path>
              </a:pathLst>
            </a:custGeom>
            <a:solidFill>
              <a:srgbClr val="A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39490" y="4978907"/>
              <a:ext cx="316991" cy="31242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6633469" y="5781021"/>
            <a:ext cx="337502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204" dirty="0">
                <a:latin typeface="Arial MT"/>
                <a:cs typeface="Arial MT"/>
              </a:rPr>
              <a:t>discada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Arial MT"/>
                <a:cs typeface="Arial MT"/>
              </a:rPr>
              <a:t>(linha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114" dirty="0">
                <a:latin typeface="Arial MT"/>
                <a:cs typeface="Arial MT"/>
              </a:rPr>
              <a:t>telefônica);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spc="200" dirty="0">
                <a:latin typeface="Arial MT"/>
                <a:cs typeface="Arial MT"/>
              </a:rPr>
              <a:t>velocidade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254" dirty="0">
                <a:latin typeface="Arial MT"/>
                <a:cs typeface="Arial MT"/>
              </a:rPr>
              <a:t>máxima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spc="215" dirty="0">
                <a:latin typeface="Arial MT"/>
                <a:cs typeface="Arial MT"/>
              </a:rPr>
              <a:t>de</a:t>
            </a:r>
            <a:r>
              <a:rPr sz="2000" spc="215" dirty="0">
                <a:latin typeface="Times New Roman"/>
                <a:cs typeface="Times New Roman"/>
              </a:rPr>
              <a:t> </a:t>
            </a:r>
            <a:r>
              <a:rPr sz="2000" spc="260" dirty="0">
                <a:latin typeface="Arial MT"/>
                <a:cs typeface="Arial MT"/>
              </a:rPr>
              <a:t>56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250" dirty="0">
                <a:latin typeface="Arial MT"/>
                <a:cs typeface="Arial MT"/>
              </a:rPr>
              <a:t>kbps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85271" y="3394438"/>
            <a:ext cx="916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15" dirty="0">
                <a:latin typeface="Arial MT"/>
                <a:cs typeface="Arial MT"/>
              </a:rPr>
              <a:t>rádio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62354" y="3376150"/>
            <a:ext cx="14598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05" dirty="0">
                <a:latin typeface="Arial MT"/>
                <a:cs typeface="Arial MT"/>
              </a:rPr>
              <a:t>wireless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09071" y="5781021"/>
            <a:ext cx="326072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75994">
              <a:lnSpc>
                <a:spcPct val="100000"/>
              </a:lnSpc>
              <a:spcBef>
                <a:spcPts val="100"/>
              </a:spcBef>
            </a:pPr>
            <a:r>
              <a:rPr sz="2000" spc="280" dirty="0">
                <a:latin typeface="Arial MT"/>
                <a:cs typeface="Arial MT"/>
              </a:rPr>
              <a:t>usuários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245" dirty="0">
                <a:latin typeface="Arial MT"/>
                <a:cs typeface="Arial MT"/>
              </a:rPr>
              <a:t>rurais;</a:t>
            </a:r>
            <a:r>
              <a:rPr sz="2000" spc="245" dirty="0">
                <a:latin typeface="Times New Roman"/>
                <a:cs typeface="Times New Roman"/>
              </a:rPr>
              <a:t> </a:t>
            </a:r>
            <a:r>
              <a:rPr sz="2000" spc="235" dirty="0">
                <a:latin typeface="Arial MT"/>
                <a:cs typeface="Arial MT"/>
              </a:rPr>
              <a:t>banda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195" dirty="0">
                <a:latin typeface="Arial MT"/>
                <a:cs typeface="Arial MT"/>
              </a:rPr>
              <a:t>larga;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spc="200" dirty="0">
                <a:latin typeface="Arial MT"/>
                <a:cs typeface="Arial MT"/>
              </a:rPr>
              <a:t>velocidade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240" dirty="0">
                <a:latin typeface="Arial MT"/>
                <a:cs typeface="Arial MT"/>
              </a:rPr>
              <a:t>de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spc="235" dirty="0">
                <a:latin typeface="Arial MT"/>
                <a:cs typeface="Arial MT"/>
              </a:rPr>
              <a:t>500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250" dirty="0">
                <a:latin typeface="Arial MT"/>
                <a:cs typeface="Arial MT"/>
              </a:rPr>
              <a:t>kbps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04869" y="1911587"/>
            <a:ext cx="352171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229" dirty="0">
                <a:latin typeface="Arial MT"/>
                <a:cs typeface="Arial MT"/>
              </a:rPr>
              <a:t>quando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330" dirty="0">
                <a:latin typeface="Arial MT"/>
                <a:cs typeface="Arial MT"/>
              </a:rPr>
              <a:t>há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spc="165" dirty="0">
                <a:latin typeface="Arial MT"/>
                <a:cs typeface="Arial MT"/>
              </a:rPr>
              <a:t>difilcudade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215" dirty="0">
                <a:latin typeface="Arial MT"/>
                <a:cs typeface="Arial MT"/>
              </a:rPr>
              <a:t>de</a:t>
            </a:r>
            <a:r>
              <a:rPr sz="2000" spc="215" dirty="0">
                <a:latin typeface="Times New Roman"/>
                <a:cs typeface="Times New Roman"/>
              </a:rPr>
              <a:t> </a:t>
            </a:r>
            <a:r>
              <a:rPr sz="2000" spc="340" dirty="0">
                <a:latin typeface="Arial MT"/>
                <a:cs typeface="Arial MT"/>
              </a:rPr>
              <a:t>usar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spc="170" dirty="0">
                <a:latin typeface="Arial MT"/>
                <a:cs typeface="Arial MT"/>
              </a:rPr>
              <a:t>cabeamento;</a:t>
            </a:r>
            <a:r>
              <a:rPr sz="2000" spc="170" dirty="0">
                <a:latin typeface="Times New Roman"/>
                <a:cs typeface="Times New Roman"/>
              </a:rPr>
              <a:t> </a:t>
            </a:r>
            <a:r>
              <a:rPr sz="2000" spc="200" dirty="0">
                <a:latin typeface="Arial MT"/>
                <a:cs typeface="Arial MT"/>
              </a:rPr>
              <a:t>velocidade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240" dirty="0">
                <a:latin typeface="Arial MT"/>
                <a:cs typeface="Arial MT"/>
              </a:rPr>
              <a:t>de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spc="235" dirty="0">
                <a:latin typeface="Arial MT"/>
                <a:cs typeface="Arial MT"/>
              </a:rPr>
              <a:t>até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-280" dirty="0">
                <a:latin typeface="Arial MT"/>
                <a:cs typeface="Arial MT"/>
              </a:rPr>
              <a:t>11</a:t>
            </a:r>
            <a:r>
              <a:rPr sz="2000" spc="80" dirty="0">
                <a:latin typeface="Times New Roman"/>
                <a:cs typeface="Times New Roman"/>
              </a:rPr>
              <a:t> </a:t>
            </a:r>
            <a:r>
              <a:rPr sz="2000" spc="165" dirty="0">
                <a:latin typeface="Arial MT"/>
                <a:cs typeface="Arial MT"/>
              </a:rPr>
              <a:t>Mbps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691124" y="3405106"/>
            <a:ext cx="264922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220" dirty="0">
                <a:latin typeface="Arial MT"/>
                <a:cs typeface="Arial MT"/>
              </a:rPr>
              <a:t>3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150" dirty="0">
                <a:latin typeface="Arial MT"/>
                <a:cs typeface="Arial MT"/>
              </a:rPr>
              <a:t>canais: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spc="145" dirty="0">
                <a:latin typeface="Arial MT"/>
                <a:cs typeface="Arial MT"/>
              </a:rPr>
              <a:t>voz,</a:t>
            </a:r>
            <a:r>
              <a:rPr sz="2000" spc="145" dirty="0">
                <a:latin typeface="Times New Roman"/>
                <a:cs typeface="Times New Roman"/>
              </a:rPr>
              <a:t> </a:t>
            </a:r>
            <a:r>
              <a:rPr sz="2000" spc="220" dirty="0">
                <a:latin typeface="Arial MT"/>
                <a:cs typeface="Arial MT"/>
              </a:rPr>
              <a:t>download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265" dirty="0">
                <a:latin typeface="Arial MT"/>
                <a:cs typeface="Arial MT"/>
              </a:rPr>
              <a:t>e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145" dirty="0">
                <a:latin typeface="Arial MT"/>
                <a:cs typeface="Arial MT"/>
              </a:rPr>
              <a:t>upload;</a:t>
            </a:r>
            <a:r>
              <a:rPr sz="2000" spc="145" dirty="0">
                <a:latin typeface="Times New Roman"/>
                <a:cs typeface="Times New Roman"/>
              </a:rPr>
              <a:t> </a:t>
            </a:r>
            <a:r>
              <a:rPr sz="2000" spc="220" dirty="0">
                <a:latin typeface="Arial MT"/>
                <a:cs typeface="Arial MT"/>
              </a:rPr>
              <a:t>download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240" dirty="0">
                <a:latin typeface="Arial MT"/>
                <a:cs typeface="Arial MT"/>
              </a:rPr>
              <a:t>de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225" dirty="0">
                <a:latin typeface="Arial MT"/>
                <a:cs typeface="Arial MT"/>
              </a:rPr>
              <a:t>256</a:t>
            </a:r>
            <a:r>
              <a:rPr sz="2000" spc="225" dirty="0">
                <a:latin typeface="Times New Roman"/>
                <a:cs typeface="Times New Roman"/>
              </a:rPr>
              <a:t> </a:t>
            </a:r>
            <a:r>
              <a:rPr sz="2000" spc="185" dirty="0">
                <a:latin typeface="Arial MT"/>
                <a:cs typeface="Arial MT"/>
              </a:rPr>
              <a:t>Kbps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spc="235" dirty="0">
                <a:latin typeface="Arial MT"/>
                <a:cs typeface="Arial MT"/>
              </a:rPr>
              <a:t>até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55" dirty="0">
                <a:latin typeface="Arial MT"/>
                <a:cs typeface="Arial MT"/>
              </a:rPr>
              <a:t>100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Arial MT"/>
                <a:cs typeface="Arial MT"/>
              </a:rPr>
              <a:t>Mbps;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spc="200" dirty="0">
                <a:latin typeface="Arial MT"/>
                <a:cs typeface="Arial MT"/>
              </a:rPr>
              <a:t>upload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240" dirty="0">
                <a:latin typeface="Arial MT"/>
                <a:cs typeface="Arial MT"/>
              </a:rPr>
              <a:t>de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 MT"/>
                <a:cs typeface="Arial MT"/>
              </a:rPr>
              <a:t>16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165" dirty="0">
                <a:latin typeface="Arial MT"/>
                <a:cs typeface="Arial MT"/>
              </a:rPr>
              <a:t>Kbps</a:t>
            </a:r>
            <a:r>
              <a:rPr sz="2000" spc="165" dirty="0">
                <a:latin typeface="Times New Roman"/>
                <a:cs typeface="Times New Roman"/>
              </a:rPr>
              <a:t> </a:t>
            </a:r>
            <a:r>
              <a:rPr sz="2000" spc="235" dirty="0">
                <a:latin typeface="Arial MT"/>
                <a:cs typeface="Arial MT"/>
              </a:rPr>
              <a:t>até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 MT"/>
                <a:cs typeface="Arial MT"/>
              </a:rPr>
              <a:t>10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165" dirty="0">
                <a:latin typeface="Arial MT"/>
                <a:cs typeface="Arial MT"/>
              </a:rPr>
              <a:t>Mbps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51743" y="1759187"/>
            <a:ext cx="3521710" cy="1245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53365">
              <a:lnSpc>
                <a:spcPct val="100000"/>
              </a:lnSpc>
              <a:spcBef>
                <a:spcPts val="100"/>
              </a:spcBef>
            </a:pPr>
            <a:r>
              <a:rPr sz="2000" spc="300" dirty="0">
                <a:latin typeface="Arial MT"/>
                <a:cs typeface="Arial MT"/>
              </a:rPr>
              <a:t>através</a:t>
            </a:r>
            <a:r>
              <a:rPr sz="2000" spc="80" dirty="0">
                <a:latin typeface="Times New Roman"/>
                <a:cs typeface="Times New Roman"/>
              </a:rPr>
              <a:t> </a:t>
            </a:r>
            <a:r>
              <a:rPr sz="2000" spc="240" dirty="0">
                <a:latin typeface="Arial MT"/>
                <a:cs typeface="Arial MT"/>
              </a:rPr>
              <a:t>de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spc="254" dirty="0">
                <a:latin typeface="Arial MT"/>
                <a:cs typeface="Arial MT"/>
              </a:rPr>
              <a:t>repetidoras</a:t>
            </a:r>
            <a:r>
              <a:rPr sz="2000" spc="254" dirty="0">
                <a:latin typeface="Times New Roman"/>
                <a:cs typeface="Times New Roman"/>
              </a:rPr>
              <a:t> </a:t>
            </a:r>
            <a:r>
              <a:rPr sz="2000" spc="185" dirty="0">
                <a:latin typeface="Arial MT"/>
                <a:cs typeface="Arial MT"/>
              </a:rPr>
              <a:t>localizadas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220" dirty="0">
                <a:latin typeface="Arial MT"/>
                <a:cs typeface="Arial MT"/>
              </a:rPr>
              <a:t>em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spc="180" dirty="0">
                <a:latin typeface="Arial MT"/>
                <a:cs typeface="Arial MT"/>
              </a:rPr>
              <a:t>pontos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spc="204" dirty="0">
                <a:latin typeface="Arial MT"/>
                <a:cs typeface="Arial MT"/>
              </a:rPr>
              <a:t>estratégicos;</a:t>
            </a:r>
            <a:endParaRPr sz="20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spc="200" dirty="0">
                <a:latin typeface="Arial MT"/>
                <a:cs typeface="Arial MT"/>
              </a:rPr>
              <a:t>velocidade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240" dirty="0">
                <a:latin typeface="Arial MT"/>
                <a:cs typeface="Arial MT"/>
              </a:rPr>
              <a:t>de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spc="235" dirty="0">
                <a:latin typeface="Arial MT"/>
                <a:cs typeface="Arial MT"/>
              </a:rPr>
              <a:t>até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-280" dirty="0">
                <a:latin typeface="Arial MT"/>
                <a:cs typeface="Arial MT"/>
              </a:rPr>
              <a:t>11</a:t>
            </a:r>
            <a:r>
              <a:rPr sz="2000" spc="80" dirty="0">
                <a:latin typeface="Times New Roman"/>
                <a:cs typeface="Times New Roman"/>
              </a:rPr>
              <a:t> </a:t>
            </a:r>
            <a:r>
              <a:rPr sz="2000" spc="165" dirty="0">
                <a:latin typeface="Arial MT"/>
                <a:cs typeface="Arial MT"/>
              </a:rPr>
              <a:t>Mbps</a:t>
            </a:r>
            <a:endParaRPr sz="2000" dirty="0">
              <a:latin typeface="Arial MT"/>
              <a:cs typeface="Arial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018151" y="1759187"/>
            <a:ext cx="4509770" cy="5029200"/>
          </a:xfrm>
          <a:custGeom>
            <a:avLst/>
            <a:gdLst/>
            <a:ahLst/>
            <a:cxnLst/>
            <a:rect l="l" t="t" r="r" b="b"/>
            <a:pathLst>
              <a:path w="4509770" h="5029200">
                <a:moveTo>
                  <a:pt x="483108" y="4265663"/>
                </a:moveTo>
                <a:lnTo>
                  <a:pt x="25908" y="3427463"/>
                </a:lnTo>
                <a:lnTo>
                  <a:pt x="0" y="3441179"/>
                </a:lnTo>
                <a:lnTo>
                  <a:pt x="457200" y="4279379"/>
                </a:lnTo>
                <a:lnTo>
                  <a:pt x="483108" y="4265663"/>
                </a:lnTo>
                <a:close/>
              </a:path>
              <a:path w="4509770" h="5029200">
                <a:moveTo>
                  <a:pt x="922020" y="1190244"/>
                </a:moveTo>
                <a:lnTo>
                  <a:pt x="894588" y="1182624"/>
                </a:lnTo>
                <a:lnTo>
                  <a:pt x="744855" y="1781556"/>
                </a:lnTo>
                <a:lnTo>
                  <a:pt x="70104" y="1781556"/>
                </a:lnTo>
                <a:lnTo>
                  <a:pt x="70104" y="1810512"/>
                </a:lnTo>
                <a:lnTo>
                  <a:pt x="742188" y="1810512"/>
                </a:lnTo>
                <a:lnTo>
                  <a:pt x="755904" y="1810512"/>
                </a:lnTo>
                <a:lnTo>
                  <a:pt x="763524" y="1810512"/>
                </a:lnTo>
                <a:lnTo>
                  <a:pt x="768096" y="1805940"/>
                </a:lnTo>
                <a:lnTo>
                  <a:pt x="922020" y="1190244"/>
                </a:lnTo>
                <a:close/>
              </a:path>
              <a:path w="4509770" h="5029200">
                <a:moveTo>
                  <a:pt x="4171188" y="0"/>
                </a:moveTo>
                <a:lnTo>
                  <a:pt x="4142232" y="0"/>
                </a:lnTo>
                <a:lnTo>
                  <a:pt x="4142232" y="28956"/>
                </a:lnTo>
                <a:lnTo>
                  <a:pt x="4142232" y="1115568"/>
                </a:lnTo>
                <a:lnTo>
                  <a:pt x="313944" y="1115568"/>
                </a:lnTo>
                <a:lnTo>
                  <a:pt x="313944" y="28956"/>
                </a:lnTo>
                <a:lnTo>
                  <a:pt x="4142232" y="28956"/>
                </a:lnTo>
                <a:lnTo>
                  <a:pt x="4142232" y="0"/>
                </a:lnTo>
                <a:lnTo>
                  <a:pt x="284988" y="0"/>
                </a:lnTo>
                <a:lnTo>
                  <a:pt x="284988" y="1143000"/>
                </a:lnTo>
                <a:lnTo>
                  <a:pt x="298704" y="1143000"/>
                </a:lnTo>
                <a:lnTo>
                  <a:pt x="313944" y="1143000"/>
                </a:lnTo>
                <a:lnTo>
                  <a:pt x="4142232" y="1143000"/>
                </a:lnTo>
                <a:lnTo>
                  <a:pt x="4155948" y="1143000"/>
                </a:lnTo>
                <a:lnTo>
                  <a:pt x="4171188" y="1143000"/>
                </a:lnTo>
                <a:lnTo>
                  <a:pt x="4171188" y="0"/>
                </a:lnTo>
                <a:close/>
              </a:path>
              <a:path w="4509770" h="5029200">
                <a:moveTo>
                  <a:pt x="4204716" y="3886200"/>
                </a:moveTo>
                <a:lnTo>
                  <a:pt x="4175760" y="3886200"/>
                </a:lnTo>
                <a:lnTo>
                  <a:pt x="4175760" y="3915156"/>
                </a:lnTo>
                <a:lnTo>
                  <a:pt x="4175760" y="5001768"/>
                </a:lnTo>
                <a:lnTo>
                  <a:pt x="547116" y="5001768"/>
                </a:lnTo>
                <a:lnTo>
                  <a:pt x="547116" y="3915156"/>
                </a:lnTo>
                <a:lnTo>
                  <a:pt x="4175760" y="3915156"/>
                </a:lnTo>
                <a:lnTo>
                  <a:pt x="4175760" y="3886200"/>
                </a:lnTo>
                <a:lnTo>
                  <a:pt x="518160" y="3886200"/>
                </a:lnTo>
                <a:lnTo>
                  <a:pt x="518160" y="5029200"/>
                </a:lnTo>
                <a:lnTo>
                  <a:pt x="531876" y="5029200"/>
                </a:lnTo>
                <a:lnTo>
                  <a:pt x="547116" y="5029200"/>
                </a:lnTo>
                <a:lnTo>
                  <a:pt x="4175760" y="5029200"/>
                </a:lnTo>
                <a:lnTo>
                  <a:pt x="4189476" y="5029200"/>
                </a:lnTo>
                <a:lnTo>
                  <a:pt x="4204716" y="5029200"/>
                </a:lnTo>
                <a:lnTo>
                  <a:pt x="4204716" y="3886200"/>
                </a:lnTo>
                <a:close/>
              </a:path>
              <a:path w="4509770" h="5029200">
                <a:moveTo>
                  <a:pt x="4509516" y="1496568"/>
                </a:moveTo>
                <a:lnTo>
                  <a:pt x="4480560" y="1496568"/>
                </a:lnTo>
                <a:lnTo>
                  <a:pt x="4480560" y="1524000"/>
                </a:lnTo>
                <a:lnTo>
                  <a:pt x="4480560" y="3553968"/>
                </a:lnTo>
                <a:lnTo>
                  <a:pt x="1613916" y="3553968"/>
                </a:lnTo>
                <a:lnTo>
                  <a:pt x="1613916" y="1524000"/>
                </a:lnTo>
                <a:lnTo>
                  <a:pt x="4480560" y="1524000"/>
                </a:lnTo>
                <a:lnTo>
                  <a:pt x="4480560" y="1496568"/>
                </a:lnTo>
                <a:lnTo>
                  <a:pt x="1584960" y="1496568"/>
                </a:lnTo>
                <a:lnTo>
                  <a:pt x="1584960" y="3581400"/>
                </a:lnTo>
                <a:lnTo>
                  <a:pt x="1598676" y="3581400"/>
                </a:lnTo>
                <a:lnTo>
                  <a:pt x="1613916" y="3581400"/>
                </a:lnTo>
                <a:lnTo>
                  <a:pt x="4480560" y="3581400"/>
                </a:lnTo>
                <a:lnTo>
                  <a:pt x="4494276" y="3581400"/>
                </a:lnTo>
                <a:lnTo>
                  <a:pt x="4509516" y="3581400"/>
                </a:lnTo>
                <a:lnTo>
                  <a:pt x="4509516" y="1496568"/>
                </a:lnTo>
                <a:close/>
              </a:path>
            </a:pathLst>
          </a:custGeom>
          <a:solidFill>
            <a:srgbClr val="A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65823" y="1725850"/>
            <a:ext cx="3825240" cy="1918970"/>
          </a:xfrm>
          <a:custGeom>
            <a:avLst/>
            <a:gdLst/>
            <a:ahLst/>
            <a:cxnLst/>
            <a:rect l="l" t="t" r="r" b="b"/>
            <a:pathLst>
              <a:path w="3825240" h="1918970">
                <a:moveTo>
                  <a:pt x="1662684" y="1376172"/>
                </a:moveTo>
                <a:lnTo>
                  <a:pt x="1635252" y="1368552"/>
                </a:lnTo>
                <a:lnTo>
                  <a:pt x="1485900" y="1891284"/>
                </a:lnTo>
                <a:lnTo>
                  <a:pt x="1115568" y="1891284"/>
                </a:lnTo>
                <a:lnTo>
                  <a:pt x="1115568" y="1918716"/>
                </a:lnTo>
                <a:lnTo>
                  <a:pt x="1482852" y="1918716"/>
                </a:lnTo>
                <a:lnTo>
                  <a:pt x="1496568" y="1918716"/>
                </a:lnTo>
                <a:lnTo>
                  <a:pt x="1502664" y="1918716"/>
                </a:lnTo>
                <a:lnTo>
                  <a:pt x="1508760" y="1915668"/>
                </a:lnTo>
                <a:lnTo>
                  <a:pt x="1510284" y="1909572"/>
                </a:lnTo>
                <a:lnTo>
                  <a:pt x="1662684" y="1376172"/>
                </a:lnTo>
                <a:close/>
              </a:path>
              <a:path w="3825240" h="1918970">
                <a:moveTo>
                  <a:pt x="3825240" y="0"/>
                </a:moveTo>
                <a:lnTo>
                  <a:pt x="3796284" y="0"/>
                </a:lnTo>
                <a:lnTo>
                  <a:pt x="3796284" y="28956"/>
                </a:lnTo>
                <a:lnTo>
                  <a:pt x="3796284" y="1309116"/>
                </a:lnTo>
                <a:lnTo>
                  <a:pt x="28956" y="1309116"/>
                </a:lnTo>
                <a:lnTo>
                  <a:pt x="28956" y="28956"/>
                </a:lnTo>
                <a:lnTo>
                  <a:pt x="3796284" y="28956"/>
                </a:lnTo>
                <a:lnTo>
                  <a:pt x="3796284" y="0"/>
                </a:lnTo>
                <a:lnTo>
                  <a:pt x="0" y="0"/>
                </a:lnTo>
                <a:lnTo>
                  <a:pt x="0" y="1338072"/>
                </a:lnTo>
                <a:lnTo>
                  <a:pt x="15240" y="1338072"/>
                </a:lnTo>
                <a:lnTo>
                  <a:pt x="28956" y="1338072"/>
                </a:lnTo>
                <a:lnTo>
                  <a:pt x="3796284" y="1338072"/>
                </a:lnTo>
                <a:lnTo>
                  <a:pt x="3810000" y="1338072"/>
                </a:lnTo>
                <a:lnTo>
                  <a:pt x="3825240" y="1338072"/>
                </a:lnTo>
                <a:lnTo>
                  <a:pt x="3825240" y="0"/>
                </a:lnTo>
                <a:close/>
              </a:path>
            </a:pathLst>
          </a:custGeom>
          <a:solidFill>
            <a:srgbClr val="A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265732" y="4867116"/>
            <a:ext cx="1196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80" dirty="0">
                <a:latin typeface="Arial MT"/>
                <a:cs typeface="Arial MT"/>
              </a:rPr>
              <a:t>satélite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784901" y="5091667"/>
            <a:ext cx="3534410" cy="1696720"/>
          </a:xfrm>
          <a:custGeom>
            <a:avLst/>
            <a:gdLst/>
            <a:ahLst/>
            <a:cxnLst/>
            <a:rect l="l" t="t" r="r" b="b"/>
            <a:pathLst>
              <a:path w="3534410" h="1696720">
                <a:moveTo>
                  <a:pt x="1429512" y="0"/>
                </a:moveTo>
                <a:lnTo>
                  <a:pt x="1120140" y="0"/>
                </a:lnTo>
                <a:lnTo>
                  <a:pt x="1117092" y="1524"/>
                </a:lnTo>
                <a:lnTo>
                  <a:pt x="580644" y="537972"/>
                </a:lnTo>
                <a:lnTo>
                  <a:pt x="600456" y="557784"/>
                </a:lnTo>
                <a:lnTo>
                  <a:pt x="1124712" y="33528"/>
                </a:lnTo>
                <a:lnTo>
                  <a:pt x="1129284" y="28956"/>
                </a:lnTo>
                <a:lnTo>
                  <a:pt x="1133856" y="28956"/>
                </a:lnTo>
                <a:lnTo>
                  <a:pt x="1429512" y="28956"/>
                </a:lnTo>
                <a:lnTo>
                  <a:pt x="1429512" y="0"/>
                </a:lnTo>
                <a:close/>
              </a:path>
              <a:path w="3534410" h="1696720">
                <a:moveTo>
                  <a:pt x="3534156" y="600456"/>
                </a:moveTo>
                <a:lnTo>
                  <a:pt x="3505200" y="600456"/>
                </a:lnTo>
                <a:lnTo>
                  <a:pt x="3505200" y="629412"/>
                </a:lnTo>
                <a:lnTo>
                  <a:pt x="3505200" y="1667256"/>
                </a:lnTo>
                <a:lnTo>
                  <a:pt x="28956" y="1667256"/>
                </a:lnTo>
                <a:lnTo>
                  <a:pt x="28956" y="629412"/>
                </a:lnTo>
                <a:lnTo>
                  <a:pt x="3505200" y="629412"/>
                </a:lnTo>
                <a:lnTo>
                  <a:pt x="3505200" y="600456"/>
                </a:lnTo>
                <a:lnTo>
                  <a:pt x="0" y="600456"/>
                </a:lnTo>
                <a:lnTo>
                  <a:pt x="0" y="1696212"/>
                </a:lnTo>
                <a:lnTo>
                  <a:pt x="15240" y="1696212"/>
                </a:lnTo>
                <a:lnTo>
                  <a:pt x="28956" y="1696212"/>
                </a:lnTo>
                <a:lnTo>
                  <a:pt x="3505200" y="1696212"/>
                </a:lnTo>
                <a:lnTo>
                  <a:pt x="3520440" y="1696212"/>
                </a:lnTo>
                <a:lnTo>
                  <a:pt x="3534156" y="1696212"/>
                </a:lnTo>
                <a:lnTo>
                  <a:pt x="3534156" y="600456"/>
                </a:lnTo>
                <a:close/>
              </a:path>
            </a:pathLst>
          </a:custGeom>
          <a:solidFill>
            <a:srgbClr val="A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4095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6153" name="Oval 6152">
            <a:extLst>
              <a:ext uri="{FF2B5EF4-FFF2-40B4-BE49-F238E27FC236}">
                <a16:creationId xmlns:a16="http://schemas.microsoft.com/office/drawing/2014/main" id="{EAED1919-54A1-41C9-B30B-A3FF3F58E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26220" y="98104"/>
            <a:ext cx="4288094" cy="4288094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Já entendi agora on Make a GIF">
            <a:extLst>
              <a:ext uri="{FF2B5EF4-FFF2-40B4-BE49-F238E27FC236}">
                <a16:creationId xmlns:a16="http://schemas.microsoft.com/office/drawing/2014/main" id="{0C0C262A-A6A2-A44D-3951-6F1B9CD56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53750" y="994164"/>
            <a:ext cx="3277167" cy="21711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155" name="Group 6154">
            <a:extLst>
              <a:ext uri="{FF2B5EF4-FFF2-40B4-BE49-F238E27FC236}">
                <a16:creationId xmlns:a16="http://schemas.microsoft.com/office/drawing/2014/main" id="{C4751043-2EE3-4222-9979-8E61D93DA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1848" y="2813300"/>
            <a:ext cx="3757487" cy="3757487"/>
            <a:chOff x="1881974" y="1174396"/>
            <a:chExt cx="5290997" cy="5290997"/>
          </a:xfrm>
        </p:grpSpPr>
        <p:sp>
          <p:nvSpPr>
            <p:cNvPr id="6156" name="Oval 6155">
              <a:extLst>
                <a:ext uri="{FF2B5EF4-FFF2-40B4-BE49-F238E27FC236}">
                  <a16:creationId xmlns:a16="http://schemas.microsoft.com/office/drawing/2014/main" id="{03FD8213-DB67-4E29-9615-984DB5991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7" name="Oval 6156">
              <a:extLst>
                <a:ext uri="{FF2B5EF4-FFF2-40B4-BE49-F238E27FC236}">
                  <a16:creationId xmlns:a16="http://schemas.microsoft.com/office/drawing/2014/main" id="{84EDB257-28CF-422F-AE6A-B99E3FE81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6159" name="Oval 6158">
            <a:extLst>
              <a:ext uri="{FF2B5EF4-FFF2-40B4-BE49-F238E27FC236}">
                <a16:creationId xmlns:a16="http://schemas.microsoft.com/office/drawing/2014/main" id="{FFFEB18F-F81F-4CED-BE64-EB888A77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4350" y="2762501"/>
            <a:ext cx="3744592" cy="3744592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DA61C84-00F4-EEC2-70E5-3880AF176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91" y="3404608"/>
            <a:ext cx="3520789" cy="2666087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E os Algoritmos? </a:t>
            </a:r>
            <a:endParaRPr lang="pt-BR"/>
          </a:p>
        </p:txBody>
      </p:sp>
      <p:grpSp>
        <p:nvGrpSpPr>
          <p:cNvPr id="6161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6162" name="Freeform: Shape 6161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3" name="Freeform: Shape 6162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165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6166" name="Freeform: Shape 6165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35" name="Freeform: Shape 6166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36" name="Freeform: Shape 6167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37" name="Freeform: Shape 6168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38" name="Freeform: Shape 6169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39" name="Freeform: Shape 6170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40" name="Freeform: Shape 6171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41" name="Freeform: Shape 6172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42" name="Freeform: Shape 6173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43" name="Freeform: Shape 6174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44" name="Freeform: Shape 6175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45" name="Freeform: Shape 6176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46" name="Freeform: Shape 6177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47" name="Freeform: Shape 6178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48" name="Freeform: Shape 6179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49" name="Freeform: Shape 6180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50" name="Freeform: Shape 6181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51" name="Freeform: Shape 6182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52" name="Freeform: Shape 6183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53" name="Freeform: Shape 6184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86" name="Freeform: Shape 6185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87" name="Freeform: Shape 6186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88" name="Freeform: Shape 6187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89" name="Freeform: Shape 6188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0" name="Freeform: Shape 6189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1" name="Freeform: Shape 6190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2" name="Freeform: Shape 6191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3" name="Freeform: Shape 6192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4" name="Freeform: Shape 6193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5" name="Freeform: Shape 6194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6" name="Freeform: Shape 6195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7" name="Freeform: Shape 6196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8" name="Freeform: Shape 6197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9" name="Freeform: Shape 6198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0" name="Freeform: Shape 6199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1" name="Freeform: Shape 6200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2" name="Freeform: Shape 6201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3" name="Freeform: Shape 6202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4" name="Freeform: Shape 6203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5" name="Freeform: Shape 6204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6" name="Freeform: Shape 6205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7" name="Freeform: Shape 6206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8" name="Freeform: Shape 6207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9" name="Freeform: Shape 6208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0" name="Freeform: Shape 6209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1" name="Freeform: Shape 6210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2" name="Freeform: Shape 6211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3" name="Freeform: Shape 6212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4" name="Freeform: Shape 6213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5" name="Freeform: Shape 6214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6" name="Freeform: Shape 6215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7" name="Freeform: Shape 6216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8" name="Freeform: Shape 6217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9" name="Freeform: Shape 6218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0" name="Freeform: Shape 6219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1" name="Freeform: Shape 6220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2" name="Freeform: Shape 6221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3" name="Freeform: Shape 6222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4" name="Freeform: Shape 6223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5" name="Freeform: Shape 6224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6" name="Freeform: Shape 6225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7" name="Freeform: Shape 6226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8" name="Freeform: Shape 6227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9" name="Freeform: Shape 6228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0" name="Freeform: Shape 6229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1" name="Freeform: Shape 6230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2" name="Freeform: Shape 6231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3" name="Freeform: Shape 6232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4" name="Freeform: Shape 6233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5" name="Freeform: Shape 6234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6" name="Freeform: Shape 6235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7" name="Freeform: Shape 6236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8" name="Freeform: Shape 6237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9" name="Freeform: Shape 6238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0" name="Freeform: Shape 6239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1" name="Freeform: Shape 6240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2" name="Freeform: Shape 6241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3" name="Freeform: Shape 6242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4" name="Freeform: Shape 6243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5" name="Freeform: Shape 6244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6" name="Freeform: Shape 6245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7" name="Freeform: Shape 6246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8" name="Freeform: Shape 6247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9" name="Freeform: Shape 6248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0" name="Freeform: Shape 6249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1" name="Freeform: Shape 6250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2" name="Freeform: Shape 6251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3" name="Freeform: Shape 6252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4" name="Freeform: Shape 6253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5" name="Freeform: Shape 6254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6" name="Freeform: Shape 6255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7" name="Freeform: Shape 6256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8" name="Freeform: Shape 6257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9" name="Freeform: Shape 6258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0" name="Freeform: Shape 6259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1" name="Freeform: Shape 6260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2" name="Freeform: Shape 6261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3" name="Freeform: Shape 6262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4" name="Freeform: Shape 6263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5" name="Freeform: Shape 6264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6" name="Freeform: Shape 6265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7" name="Freeform: Shape 6266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8" name="Freeform: Shape 6267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9" name="Freeform: Shape 6268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0" name="Freeform: Shape 6269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1" name="Freeform: Shape 6270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2" name="Freeform: Shape 6271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3" name="Freeform: Shape 6272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4" name="Freeform: Shape 6273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5" name="Freeform: Shape 6274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6" name="Freeform: Shape 6275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7" name="Freeform: Shape 6276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8" name="Freeform: Shape 6277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9" name="Freeform: Shape 6278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0" name="Freeform: Shape 6279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1" name="Freeform: Shape 6280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2" name="Freeform: Shape 6281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3" name="Freeform: Shape 6282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4" name="Freeform: Shape 6283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5" name="Freeform: Shape 6284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6" name="Freeform: Shape 6285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7" name="Freeform: Shape 6286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8" name="Freeform: Shape 6287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9" name="Freeform: Shape 6288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0" name="Freeform: Shape 6289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1" name="Freeform: Shape 6290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2" name="Freeform: Shape 6291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3" name="Freeform: Shape 6292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4" name="Freeform: Shape 6293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5" name="Freeform: Shape 6294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6" name="Freeform: Shape 6295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7" name="Freeform: Shape 6296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8" name="Freeform: Shape 6297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9" name="Freeform: Shape 6298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0" name="Freeform: Shape 6299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1" name="Freeform: Shape 6300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2" name="Freeform: Shape 6301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3" name="Freeform: Shape 6302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4" name="Freeform: Shape 6303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5" name="Freeform: Shape 6304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6" name="Freeform: Shape 6305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7" name="Freeform: Shape 6306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8" name="Freeform: Shape 6307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9" name="Freeform: Shape 6308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0" name="Freeform: Shape 6309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1" name="Freeform: Shape 6310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2" name="Freeform: Shape 6311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3" name="Freeform: Shape 6312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4" name="Freeform: Shape 6313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5" name="Freeform: Shape 6314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6" name="Freeform: Shape 6315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7" name="Freeform: Shape 6316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8" name="Freeform: Shape 6317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9" name="Freeform: Shape 6318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0" name="Freeform: Shape 6319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1" name="Freeform: Shape 6320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2" name="Freeform: Shape 6321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3" name="Freeform: Shape 6322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4" name="Freeform: Shape 6323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5" name="Freeform: Shape 6324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6" name="Freeform: Shape 6325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7" name="Freeform: Shape 6326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8" name="Freeform: Shape 6327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9" name="Freeform: Shape 6328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30" name="Freeform: Shape 6329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31" name="Freeform: Shape 6330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32" name="Freeform: Shape 6331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33" name="Freeform: Shape 6332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34" name="Freeform: Shape 6333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91F7EF-9000-263B-5269-2512663EA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130846"/>
            <a:ext cx="4974771" cy="4351338"/>
          </a:xfrm>
        </p:spPr>
        <p:txBody>
          <a:bodyPr>
            <a:normAutofit/>
          </a:bodyPr>
          <a:lstStyle/>
          <a:p>
            <a:r>
              <a:rPr lang="pt-BR" sz="2400"/>
              <a:t>Os algoritmos são a força motriz por trás de quase tudo que fazemos online, desde encontrar informações até nos conectarmos com amigos. Eles estão escondidos nos bastidores, trabalhando incansavelmente para tornar a internet um lugar mais eficiente e agradável. Mas como eles funcionam exatamente e qual é o seu impacto em nossas vidas?</a:t>
            </a:r>
          </a:p>
        </p:txBody>
      </p:sp>
    </p:spTree>
    <p:extLst>
      <p:ext uri="{BB962C8B-B14F-4D97-AF65-F5344CB8AC3E}">
        <p14:creationId xmlns:p14="http://schemas.microsoft.com/office/powerpoint/2010/main" val="2904983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177" name="Group 7176">
            <a:extLst>
              <a:ext uri="{FF2B5EF4-FFF2-40B4-BE49-F238E27FC236}">
                <a16:creationId xmlns:a16="http://schemas.microsoft.com/office/drawing/2014/main" id="{2A638C7D-9088-41A9-88A0-7357157BC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31180" y="1109243"/>
            <a:ext cx="4842710" cy="4842710"/>
            <a:chOff x="1881974" y="1174396"/>
            <a:chExt cx="5290997" cy="5290997"/>
          </a:xfrm>
        </p:grpSpPr>
        <p:sp>
          <p:nvSpPr>
            <p:cNvPr id="7178" name="Oval 7177">
              <a:extLst>
                <a:ext uri="{FF2B5EF4-FFF2-40B4-BE49-F238E27FC236}">
                  <a16:creationId xmlns:a16="http://schemas.microsoft.com/office/drawing/2014/main" id="{9714B173-1D32-4BBC-A685-1F5D257AB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9" name="Oval 7178">
              <a:extLst>
                <a:ext uri="{FF2B5EF4-FFF2-40B4-BE49-F238E27FC236}">
                  <a16:creationId xmlns:a16="http://schemas.microsoft.com/office/drawing/2014/main" id="{BEF82DD1-2343-4F41-B6A7-A6489A713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181" name="Oval 7180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270" y="1095407"/>
            <a:ext cx="4754948" cy="4754948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4A03EA-D055-3458-8E54-D2666627D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4751" y="568517"/>
            <a:ext cx="6161004" cy="886379"/>
          </a:xfrm>
        </p:spPr>
        <p:txBody>
          <a:bodyPr>
            <a:normAutofit/>
          </a:bodyPr>
          <a:lstStyle/>
          <a:p>
            <a:r>
              <a:rPr lang="pt-BR" sz="2800"/>
              <a:t>Alguns exemplos de como os algoritmos são usados ​​na internet</a:t>
            </a:r>
          </a:p>
        </p:txBody>
      </p:sp>
      <p:grpSp>
        <p:nvGrpSpPr>
          <p:cNvPr id="7183" name="Group 7182">
            <a:extLst>
              <a:ext uri="{FF2B5EF4-FFF2-40B4-BE49-F238E27FC236}">
                <a16:creationId xmlns:a16="http://schemas.microsoft.com/office/drawing/2014/main" id="{3F219210-B16A-47B6-9AA8-207DAFF37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7184" name="Freeform: Shape 7183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185" name="Freeform: Shape 7184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7170" name="Picture 2" descr="Motor Funny GIF - Motor Funny - Discover &amp; Share GIFs">
            <a:extLst>
              <a:ext uri="{FF2B5EF4-FFF2-40B4-BE49-F238E27FC236}">
                <a16:creationId xmlns:a16="http://schemas.microsoft.com/office/drawing/2014/main" id="{FBEAC738-224F-4286-3F09-953DCC86B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49077" y="1864214"/>
            <a:ext cx="3217333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87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7188" name="Freeform: Shape 7187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89" name="Freeform: Shape 7188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0" name="Freeform: Shape 7189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1" name="Freeform: Shape 7190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2" name="Freeform: Shape 7191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DDF54C-254F-95BC-4261-367142203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742273" cy="4351338"/>
          </a:xfrm>
        </p:spPr>
        <p:txBody>
          <a:bodyPr>
            <a:normAutofit/>
          </a:bodyPr>
          <a:lstStyle/>
          <a:p>
            <a:r>
              <a:rPr lang="pt-BR" sz="2600" b="1"/>
              <a:t>Motores de busca:</a:t>
            </a:r>
            <a:r>
              <a:rPr lang="pt-BR" sz="2600"/>
              <a:t> Quando você digita uma consulta em um mecanismo de busca como o Google, um algoritmo classifica os resultados com base em uma variedade de fatores, incluindo relevância, autoridade e popularidade. O objetivo é fornecer os resultados mais úteis e informativos para sua consulta específica.</a:t>
            </a:r>
          </a:p>
        </p:txBody>
      </p:sp>
    </p:spTree>
    <p:extLst>
      <p:ext uri="{BB962C8B-B14F-4D97-AF65-F5344CB8AC3E}">
        <p14:creationId xmlns:p14="http://schemas.microsoft.com/office/powerpoint/2010/main" val="2671819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1601969" y="1326671"/>
            <a:ext cx="64681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4800" b="1" i="1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b="1" i="1">
                <a:solidFill>
                  <a:srgbClr val="FFFFFF"/>
                </a:solidFill>
                <a:latin typeface="Arial"/>
                <a:cs typeface="Arial"/>
              </a:rPr>
              <a:t>que</a:t>
            </a:r>
            <a:r>
              <a:rPr sz="4800" b="1" i="1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b="1" i="1">
                <a:solidFill>
                  <a:srgbClr val="FFFFFF"/>
                </a:solidFill>
                <a:latin typeface="Arial"/>
                <a:cs typeface="Arial"/>
              </a:rPr>
              <a:t>seria</a:t>
            </a:r>
            <a:r>
              <a:rPr sz="4800" b="1" i="1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b="1" i="1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sz="4800" b="1" i="1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b="1" i="1" spc="-10">
                <a:solidFill>
                  <a:srgbClr val="FFFFFF"/>
                </a:solidFill>
                <a:latin typeface="Arial"/>
                <a:cs typeface="Arial"/>
              </a:rPr>
              <a:t>mundo</a:t>
            </a:r>
            <a:endParaRPr sz="48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56648" y="2058191"/>
            <a:ext cx="20897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i="1" spc="-10" dirty="0">
                <a:solidFill>
                  <a:srgbClr val="FFFFFF"/>
                </a:solidFill>
                <a:latin typeface="Arial"/>
                <a:cs typeface="Arial"/>
              </a:rPr>
              <a:t>ternet?</a:t>
            </a:r>
            <a:endParaRPr sz="4800" dirty="0">
              <a:latin typeface="Arial"/>
              <a:cs typeface="Arial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C4EED67-30E5-F76B-8B65-235308C1BEAF}"/>
              </a:ext>
            </a:extLst>
          </p:cNvPr>
          <p:cNvSpPr txBox="1"/>
          <p:nvPr/>
        </p:nvSpPr>
        <p:spPr>
          <a:xfrm>
            <a:off x="2754790" y="2029084"/>
            <a:ext cx="60935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4800" b="1" i="1" dirty="0">
                <a:solidFill>
                  <a:srgbClr val="FFFFFF"/>
                </a:solidFill>
                <a:latin typeface="Arial"/>
                <a:cs typeface="Arial"/>
              </a:rPr>
              <a:t>sem</a:t>
            </a:r>
            <a:r>
              <a:rPr lang="pt-BR" sz="4800" b="1" i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t-BR" sz="4800" b="1" i="1" spc="-4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lang="pt-BR" sz="4800" b="1" i="1" spc="-257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lang="pt-BR" sz="4800" dirty="0">
              <a:latin typeface="Arial"/>
              <a:cs typeface="Arial"/>
            </a:endParaRPr>
          </a:p>
        </p:txBody>
      </p:sp>
      <p:pic>
        <p:nvPicPr>
          <p:cNvPr id="1026" name="Picture 2" descr="Desespero GIF - Desespero Desesperado Desesperada - Discover ...">
            <a:extLst>
              <a:ext uri="{FF2B5EF4-FFF2-40B4-BE49-F238E27FC236}">
                <a16:creationId xmlns:a16="http://schemas.microsoft.com/office/drawing/2014/main" id="{2139C48A-F703-1F29-51EC-C00BAB2E4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813" y="2306277"/>
            <a:ext cx="3225052" cy="32250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82351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23A8839C-ADE3-E4A8-B9D4-37146F8E84C4}"/>
              </a:ext>
            </a:extLst>
          </p:cNvPr>
          <p:cNvSpPr/>
          <p:nvPr/>
        </p:nvSpPr>
        <p:spPr>
          <a:xfrm>
            <a:off x="774073" y="348995"/>
            <a:ext cx="9209376" cy="5916894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3999" y="6857999"/>
                </a:moveTo>
                <a:lnTo>
                  <a:pt x="9143999" y="0"/>
                </a:lnTo>
                <a:lnTo>
                  <a:pt x="0" y="0"/>
                </a:lnTo>
                <a:lnTo>
                  <a:pt x="0" y="6857999"/>
                </a:lnTo>
                <a:lnTo>
                  <a:pt x="9143999" y="6857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5E29EEF5-7050-53F1-3D1F-446B9D91353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44801" y="1704357"/>
            <a:ext cx="8902397" cy="3756569"/>
          </a:xfrm>
          <a:prstGeom prst="rect">
            <a:avLst/>
          </a:prstGeom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F78FFED5-F015-97DC-B5EF-F4AB0BDFEF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89906" y="348995"/>
            <a:ext cx="8895475" cy="683777"/>
          </a:xfrm>
          <a:prstGeom prst="rect">
            <a:avLst/>
          </a:prstGeom>
        </p:spPr>
        <p:txBody>
          <a:bodyPr vert="horz" wrap="square" lIns="0" tIns="128524" rIns="0" bIns="0" rtlCol="0">
            <a:spAutoFit/>
          </a:bodyPr>
          <a:lstStyle/>
          <a:p>
            <a:pPr marL="315595">
              <a:lnSpc>
                <a:spcPct val="100000"/>
              </a:lnSpc>
              <a:spcBef>
                <a:spcPts val="100"/>
              </a:spcBef>
            </a:pPr>
            <a:r>
              <a:rPr sz="3600" b="1" i="1" dirty="0">
                <a:latin typeface="Arial"/>
                <a:cs typeface="Arial"/>
              </a:rPr>
              <a:t>a</a:t>
            </a:r>
            <a:r>
              <a:rPr sz="3600" b="1" i="1" spc="-45" dirty="0">
                <a:latin typeface="Arial"/>
                <a:cs typeface="Arial"/>
              </a:rPr>
              <a:t> </a:t>
            </a:r>
            <a:r>
              <a:rPr sz="3600" b="1" i="1" dirty="0">
                <a:latin typeface="Arial"/>
                <a:cs typeface="Arial"/>
              </a:rPr>
              <a:t>internet</a:t>
            </a:r>
            <a:r>
              <a:rPr sz="3600" b="1" i="1" spc="-40" dirty="0">
                <a:latin typeface="Arial"/>
                <a:cs typeface="Arial"/>
              </a:rPr>
              <a:t> </a:t>
            </a:r>
            <a:r>
              <a:rPr sz="3600" b="1" i="1" dirty="0">
                <a:latin typeface="Arial"/>
                <a:cs typeface="Arial"/>
              </a:rPr>
              <a:t>está</a:t>
            </a:r>
            <a:r>
              <a:rPr sz="3600" b="1" i="1" spc="-40" dirty="0">
                <a:latin typeface="Arial"/>
                <a:cs typeface="Arial"/>
              </a:rPr>
              <a:t> </a:t>
            </a:r>
            <a:r>
              <a:rPr sz="3600" b="1" i="1" dirty="0">
                <a:latin typeface="Arial"/>
                <a:cs typeface="Arial"/>
              </a:rPr>
              <a:t>em</a:t>
            </a:r>
            <a:r>
              <a:rPr sz="3600" b="1" i="1" spc="-55" dirty="0">
                <a:latin typeface="Arial"/>
                <a:cs typeface="Arial"/>
              </a:rPr>
              <a:t> </a:t>
            </a:r>
            <a:r>
              <a:rPr sz="3600" b="1" i="1" dirty="0">
                <a:latin typeface="Arial"/>
                <a:cs typeface="Arial"/>
              </a:rPr>
              <a:t>todo</a:t>
            </a:r>
            <a:r>
              <a:rPr sz="3600" b="1" i="1" spc="-20" dirty="0">
                <a:latin typeface="Arial"/>
                <a:cs typeface="Arial"/>
              </a:rPr>
              <a:t> </a:t>
            </a:r>
            <a:r>
              <a:rPr sz="3600" b="1" i="1" spc="-10" dirty="0">
                <a:latin typeface="Arial"/>
                <a:cs typeface="Arial"/>
              </a:rPr>
              <a:t>lugar...</a:t>
            </a:r>
            <a:endParaRPr sz="3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4809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>
            <a:extLst>
              <a:ext uri="{FF2B5EF4-FFF2-40B4-BE49-F238E27FC236}">
                <a16:creationId xmlns:a16="http://schemas.microsoft.com/office/drawing/2014/main" id="{8F6A41BF-B643-0CBE-EA5A-F6DBB54C1B2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29631" y="269822"/>
            <a:ext cx="8312467" cy="5392921"/>
          </a:xfrm>
          <a:prstGeom prst="rect">
            <a:avLst/>
          </a:prstGeom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65DFF885-84A5-33A7-D5C4-5BD30325B0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6898" y="1408995"/>
            <a:ext cx="3875377" cy="1767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3800" b="1" i="1" dirty="0">
                <a:latin typeface="Arial"/>
                <a:cs typeface="Arial"/>
              </a:rPr>
              <a:t>Não</a:t>
            </a:r>
            <a:r>
              <a:rPr lang="pt-BR" sz="3800" b="1" i="1" spc="-35" dirty="0">
                <a:latin typeface="Arial"/>
                <a:cs typeface="Arial"/>
              </a:rPr>
              <a:t> </a:t>
            </a:r>
            <a:r>
              <a:rPr lang="pt-BR" sz="3800" b="1" i="1" dirty="0">
                <a:latin typeface="Arial"/>
                <a:cs typeface="Arial"/>
              </a:rPr>
              <a:t>vivemos</a:t>
            </a:r>
            <a:r>
              <a:rPr lang="pt-BR" sz="3800" b="1" i="1" spc="-40" dirty="0">
                <a:latin typeface="Arial"/>
                <a:cs typeface="Arial"/>
              </a:rPr>
              <a:t> </a:t>
            </a:r>
            <a:br>
              <a:rPr lang="pt-BR" sz="3800" b="1" i="1" spc="-40" dirty="0">
                <a:latin typeface="Arial"/>
                <a:cs typeface="Arial"/>
              </a:rPr>
            </a:br>
            <a:r>
              <a:rPr lang="pt-BR" sz="3800" b="1" i="1" dirty="0">
                <a:latin typeface="Arial"/>
                <a:cs typeface="Arial"/>
              </a:rPr>
              <a:t>mais</a:t>
            </a:r>
            <a:r>
              <a:rPr lang="pt-BR" sz="3800" b="1" i="1" spc="-55" dirty="0">
                <a:latin typeface="Arial"/>
                <a:cs typeface="Arial"/>
              </a:rPr>
              <a:t> </a:t>
            </a:r>
            <a:br>
              <a:rPr lang="pt-BR" sz="3800" b="1" i="1" spc="-55" dirty="0">
                <a:latin typeface="Arial"/>
                <a:cs typeface="Arial"/>
              </a:rPr>
            </a:br>
            <a:r>
              <a:rPr lang="pt-BR" sz="3800" b="1" i="1" dirty="0">
                <a:latin typeface="Arial"/>
                <a:cs typeface="Arial"/>
              </a:rPr>
              <a:t>sem</a:t>
            </a:r>
            <a:r>
              <a:rPr lang="pt-BR" sz="3800" b="1" i="1" spc="-35" dirty="0">
                <a:latin typeface="Arial"/>
                <a:cs typeface="Arial"/>
              </a:rPr>
              <a:t> </a:t>
            </a:r>
            <a:r>
              <a:rPr lang="pt-BR" sz="3800" b="1" i="1" dirty="0">
                <a:latin typeface="Arial"/>
                <a:cs typeface="Arial"/>
              </a:rPr>
              <a:t>a</a:t>
            </a:r>
            <a:r>
              <a:rPr lang="pt-BR" sz="3800" b="1" i="1" spc="-35" dirty="0">
                <a:latin typeface="Arial"/>
                <a:cs typeface="Arial"/>
              </a:rPr>
              <a:t> </a:t>
            </a:r>
            <a:r>
              <a:rPr lang="pt-BR" sz="3800" b="1" i="1" spc="-10" dirty="0">
                <a:latin typeface="Arial"/>
                <a:cs typeface="Arial"/>
              </a:rPr>
              <a:t>internet</a:t>
            </a:r>
            <a:endParaRPr lang="pt-BR" sz="3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6072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7FE065-9C1C-099D-B362-AF468D204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220" y="746333"/>
            <a:ext cx="5862403" cy="4351338"/>
          </a:xfrm>
        </p:spPr>
        <p:txBody>
          <a:bodyPr/>
          <a:lstStyle/>
          <a:p>
            <a:r>
              <a:rPr lang="pt-BR" b="0" i="0" dirty="0">
                <a:effectLst/>
                <a:latin typeface="Google Sans"/>
              </a:rPr>
              <a:t>O acesso à internet no Brasil aumentou em 2023: 84% da população brasileira com 10 anos ou mais se conectou à internet, o que representa 156 milhões de pessoas. Em 2022, este índice era de 81%.</a:t>
            </a:r>
            <a:endParaRPr lang="pt-BR" dirty="0"/>
          </a:p>
        </p:txBody>
      </p:sp>
      <p:pic>
        <p:nvPicPr>
          <p:cNvPr id="2050" name="Picture 2" descr="Acesso à internet cresce no Brasil e chega a 84% da ...">
            <a:extLst>
              <a:ext uri="{FF2B5EF4-FFF2-40B4-BE49-F238E27FC236}">
                <a16:creationId xmlns:a16="http://schemas.microsoft.com/office/drawing/2014/main" id="{047F647A-BFD1-CECC-5A93-A6B4D3D9F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623" y="134884"/>
            <a:ext cx="3687580" cy="65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020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7">
            <a:extLst>
              <a:ext uri="{FF2B5EF4-FFF2-40B4-BE49-F238E27FC236}">
                <a16:creationId xmlns:a16="http://schemas.microsoft.com/office/drawing/2014/main" id="{FB6BF654-A244-BACD-5D1E-CD1F9F92C2FA}"/>
              </a:ext>
            </a:extLst>
          </p:cNvPr>
          <p:cNvSpPr txBox="1"/>
          <p:nvPr/>
        </p:nvSpPr>
        <p:spPr>
          <a:xfrm>
            <a:off x="3682484" y="949706"/>
            <a:ext cx="605345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310" dirty="0">
                <a:latin typeface="Arial MT"/>
                <a:cs typeface="Arial MT"/>
              </a:rPr>
              <a:t>maior</a:t>
            </a:r>
            <a:r>
              <a:rPr sz="2600" spc="90" dirty="0">
                <a:latin typeface="Times New Roman"/>
                <a:cs typeface="Times New Roman"/>
              </a:rPr>
              <a:t> </a:t>
            </a:r>
            <a:r>
              <a:rPr sz="2600" spc="250" dirty="0">
                <a:latin typeface="Arial MT"/>
                <a:cs typeface="Arial MT"/>
              </a:rPr>
              <a:t>tempo</a:t>
            </a:r>
            <a:r>
              <a:rPr sz="2600" spc="110" dirty="0">
                <a:latin typeface="Times New Roman"/>
                <a:cs typeface="Times New Roman"/>
              </a:rPr>
              <a:t> </a:t>
            </a:r>
            <a:r>
              <a:rPr sz="2600" spc="260" dirty="0">
                <a:latin typeface="Arial MT"/>
                <a:cs typeface="Arial MT"/>
              </a:rPr>
              <a:t>médio</a:t>
            </a:r>
            <a:r>
              <a:rPr sz="2600" spc="100" dirty="0">
                <a:latin typeface="Times New Roman"/>
                <a:cs typeface="Times New Roman"/>
              </a:rPr>
              <a:t> </a:t>
            </a:r>
            <a:r>
              <a:rPr sz="2600" spc="315" dirty="0">
                <a:latin typeface="Arial MT"/>
                <a:cs typeface="Arial MT"/>
              </a:rPr>
              <a:t>de</a:t>
            </a:r>
            <a:r>
              <a:rPr sz="2600" spc="95" dirty="0">
                <a:latin typeface="Times New Roman"/>
                <a:cs typeface="Times New Roman"/>
              </a:rPr>
              <a:t> </a:t>
            </a:r>
            <a:r>
              <a:rPr sz="2600" spc="330" dirty="0">
                <a:latin typeface="Arial MT"/>
                <a:cs typeface="Arial MT"/>
              </a:rPr>
              <a:t>navegação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234A9163-0707-C024-89AD-7C1892926646}"/>
              </a:ext>
            </a:extLst>
          </p:cNvPr>
          <p:cNvSpPr txBox="1"/>
          <p:nvPr/>
        </p:nvSpPr>
        <p:spPr>
          <a:xfrm>
            <a:off x="3665720" y="1335278"/>
            <a:ext cx="426529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944" dirty="0">
                <a:latin typeface="Arial MT"/>
                <a:cs typeface="Arial MT"/>
              </a:rPr>
              <a:t>48h</a:t>
            </a:r>
            <a:r>
              <a:rPr sz="7200" spc="254" dirty="0">
                <a:latin typeface="Times New Roman"/>
                <a:cs typeface="Times New Roman"/>
              </a:rPr>
              <a:t> </a:t>
            </a:r>
            <a:r>
              <a:rPr sz="7200" spc="755" dirty="0">
                <a:latin typeface="Arial MT"/>
                <a:cs typeface="Arial MT"/>
              </a:rPr>
              <a:t>26m</a:t>
            </a:r>
            <a:endParaRPr sz="7200">
              <a:latin typeface="Arial MT"/>
              <a:cs typeface="Arial MT"/>
            </a:endParaRPr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52A5A9B8-4DD8-2767-E15B-E8A7129A3C48}"/>
              </a:ext>
            </a:extLst>
          </p:cNvPr>
          <p:cNvSpPr txBox="1"/>
          <p:nvPr/>
        </p:nvSpPr>
        <p:spPr>
          <a:xfrm>
            <a:off x="3682484" y="2357881"/>
            <a:ext cx="6470650" cy="3701415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498475">
              <a:lnSpc>
                <a:spcPct val="100000"/>
              </a:lnSpc>
              <a:spcBef>
                <a:spcPts val="1045"/>
              </a:spcBef>
            </a:pPr>
            <a:r>
              <a:rPr sz="1800" spc="90" dirty="0">
                <a:latin typeface="Arial MT"/>
                <a:cs typeface="Arial MT"/>
              </a:rPr>
              <a:t>2</a:t>
            </a:r>
            <a:r>
              <a:rPr sz="1800" spc="90" dirty="0">
                <a:latin typeface="Times New Roman"/>
                <a:cs typeface="Times New Roman"/>
              </a:rPr>
              <a:t>º</a:t>
            </a:r>
            <a:r>
              <a:rPr sz="1800" spc="80" dirty="0">
                <a:latin typeface="Times New Roman"/>
                <a:cs typeface="Times New Roman"/>
              </a:rPr>
              <a:t> </a:t>
            </a:r>
            <a:r>
              <a:rPr sz="1800" spc="200" dirty="0">
                <a:latin typeface="Arial MT"/>
                <a:cs typeface="Arial MT"/>
              </a:rPr>
              <a:t>estados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165" dirty="0">
                <a:latin typeface="Arial MT"/>
                <a:cs typeface="Arial MT"/>
              </a:rPr>
              <a:t>unidos</a:t>
            </a:r>
            <a:r>
              <a:rPr sz="1800" spc="75" dirty="0">
                <a:latin typeface="Times New Roman"/>
                <a:cs typeface="Times New Roman"/>
              </a:rPr>
              <a:t> </a:t>
            </a:r>
            <a:r>
              <a:rPr sz="1800" spc="229" dirty="0">
                <a:latin typeface="Arial MT"/>
                <a:cs typeface="Arial MT"/>
              </a:rPr>
              <a:t>42h</a:t>
            </a:r>
            <a:r>
              <a:rPr sz="1800" spc="8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Arial MT"/>
                <a:cs typeface="Arial MT"/>
              </a:rPr>
              <a:t>19m</a:t>
            </a:r>
            <a:endParaRPr sz="1800">
              <a:latin typeface="Arial MT"/>
              <a:cs typeface="Arial MT"/>
            </a:endParaRPr>
          </a:p>
          <a:p>
            <a:pPr marL="1260475">
              <a:lnSpc>
                <a:spcPct val="100000"/>
              </a:lnSpc>
              <a:spcBef>
                <a:spcPts val="950"/>
              </a:spcBef>
            </a:pPr>
            <a:r>
              <a:rPr sz="1800" spc="95" dirty="0">
                <a:latin typeface="Arial MT"/>
                <a:cs typeface="Arial MT"/>
              </a:rPr>
              <a:t>3</a:t>
            </a:r>
            <a:r>
              <a:rPr sz="1800" spc="95" dirty="0">
                <a:latin typeface="Times New Roman"/>
                <a:cs typeface="Times New Roman"/>
              </a:rPr>
              <a:t>º</a:t>
            </a:r>
            <a:r>
              <a:rPr sz="1800" spc="75" dirty="0">
                <a:latin typeface="Times New Roman"/>
                <a:cs typeface="Times New Roman"/>
              </a:rPr>
              <a:t> </a:t>
            </a:r>
            <a:r>
              <a:rPr sz="1800" spc="210" dirty="0">
                <a:latin typeface="Arial MT"/>
                <a:cs typeface="Arial MT"/>
              </a:rPr>
              <a:t>reino</a:t>
            </a:r>
            <a:r>
              <a:rPr sz="1800" spc="75" dirty="0">
                <a:latin typeface="Times New Roman"/>
                <a:cs typeface="Times New Roman"/>
              </a:rPr>
              <a:t> </a:t>
            </a:r>
            <a:r>
              <a:rPr sz="1800" spc="150" dirty="0">
                <a:latin typeface="Arial MT"/>
                <a:cs typeface="Arial MT"/>
              </a:rPr>
              <a:t>unido</a:t>
            </a:r>
            <a:r>
              <a:rPr sz="1800" spc="75" dirty="0">
                <a:latin typeface="Times New Roman"/>
                <a:cs typeface="Times New Roman"/>
              </a:rPr>
              <a:t> </a:t>
            </a:r>
            <a:r>
              <a:rPr sz="1800" spc="225" dirty="0">
                <a:latin typeface="Arial MT"/>
                <a:cs typeface="Arial MT"/>
              </a:rPr>
              <a:t>36h</a:t>
            </a:r>
            <a:r>
              <a:rPr sz="1800" spc="90" dirty="0">
                <a:latin typeface="Times New Roman"/>
                <a:cs typeface="Times New Roman"/>
              </a:rPr>
              <a:t> </a:t>
            </a:r>
            <a:r>
              <a:rPr sz="1800" spc="155" dirty="0">
                <a:latin typeface="Arial MT"/>
                <a:cs typeface="Arial MT"/>
              </a:rPr>
              <a:t>30m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800">
              <a:latin typeface="Arial MT"/>
              <a:cs typeface="Arial MT"/>
            </a:endParaRPr>
          </a:p>
          <a:p>
            <a:pPr marL="12700" marR="725170">
              <a:lnSpc>
                <a:spcPct val="100000"/>
              </a:lnSpc>
            </a:pPr>
            <a:r>
              <a:rPr sz="4200" spc="420" dirty="0">
                <a:latin typeface="Arial MT"/>
                <a:cs typeface="Arial MT"/>
              </a:rPr>
              <a:t>o</a:t>
            </a:r>
            <a:r>
              <a:rPr sz="4200" spc="145" dirty="0">
                <a:latin typeface="Times New Roman"/>
                <a:cs typeface="Times New Roman"/>
              </a:rPr>
              <a:t> </a:t>
            </a:r>
            <a:r>
              <a:rPr sz="4200" spc="365" dirty="0">
                <a:latin typeface="Arial MT"/>
                <a:cs typeface="Arial MT"/>
              </a:rPr>
              <a:t>país</a:t>
            </a:r>
            <a:r>
              <a:rPr sz="4200" spc="160" dirty="0">
                <a:latin typeface="Times New Roman"/>
                <a:cs typeface="Times New Roman"/>
              </a:rPr>
              <a:t> </a:t>
            </a:r>
            <a:r>
              <a:rPr sz="4200" spc="370" dirty="0">
                <a:latin typeface="Arial MT"/>
                <a:cs typeface="Arial MT"/>
              </a:rPr>
              <a:t>mais</a:t>
            </a:r>
            <a:r>
              <a:rPr sz="4200" spc="140" dirty="0">
                <a:latin typeface="Times New Roman"/>
                <a:cs typeface="Times New Roman"/>
              </a:rPr>
              <a:t> </a:t>
            </a:r>
            <a:r>
              <a:rPr sz="4200" spc="434" dirty="0">
                <a:latin typeface="Arial MT"/>
                <a:cs typeface="Arial MT"/>
              </a:rPr>
              <a:t>sociável</a:t>
            </a:r>
            <a:r>
              <a:rPr sz="4200" spc="434" dirty="0">
                <a:latin typeface="Times New Roman"/>
                <a:cs typeface="Times New Roman"/>
              </a:rPr>
              <a:t> </a:t>
            </a:r>
            <a:r>
              <a:rPr sz="4200" spc="509" dirty="0">
                <a:latin typeface="Arial MT"/>
                <a:cs typeface="Arial MT"/>
              </a:rPr>
              <a:t>da</a:t>
            </a:r>
            <a:r>
              <a:rPr sz="4200" spc="140" dirty="0">
                <a:latin typeface="Times New Roman"/>
                <a:cs typeface="Times New Roman"/>
              </a:rPr>
              <a:t> </a:t>
            </a:r>
            <a:r>
              <a:rPr sz="4200" spc="395" dirty="0">
                <a:latin typeface="Arial MT"/>
                <a:cs typeface="Arial MT"/>
              </a:rPr>
              <a:t>internet</a:t>
            </a:r>
            <a:endParaRPr sz="4200">
              <a:latin typeface="Arial MT"/>
              <a:cs typeface="Arial MT"/>
            </a:endParaRPr>
          </a:p>
          <a:p>
            <a:pPr marL="12700" marR="1069340">
              <a:lnSpc>
                <a:spcPct val="100000"/>
              </a:lnSpc>
              <a:spcBef>
                <a:spcPts val="670"/>
              </a:spcBef>
            </a:pPr>
            <a:r>
              <a:rPr sz="2400" dirty="0">
                <a:latin typeface="Arial MT"/>
                <a:cs typeface="Arial MT"/>
              </a:rPr>
              <a:t>80%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275" dirty="0">
                <a:latin typeface="Arial MT"/>
                <a:cs typeface="Arial MT"/>
              </a:rPr>
              <a:t>dos</a:t>
            </a:r>
            <a:r>
              <a:rPr sz="2400" spc="100" dirty="0">
                <a:latin typeface="Times New Roman"/>
                <a:cs typeface="Times New Roman"/>
              </a:rPr>
              <a:t> </a:t>
            </a:r>
            <a:r>
              <a:rPr sz="2400" spc="285" dirty="0">
                <a:latin typeface="Arial MT"/>
                <a:cs typeface="Arial MT"/>
              </a:rPr>
              <a:t>brasileiros</a:t>
            </a:r>
            <a:r>
              <a:rPr sz="2400" spc="145" dirty="0">
                <a:latin typeface="Times New Roman"/>
                <a:cs typeface="Times New Roman"/>
              </a:rPr>
              <a:t> </a:t>
            </a:r>
            <a:r>
              <a:rPr sz="2400" spc="185" dirty="0">
                <a:latin typeface="Arial MT"/>
                <a:cs typeface="Arial MT"/>
              </a:rPr>
              <a:t>tem</a:t>
            </a:r>
            <a:r>
              <a:rPr sz="2400" spc="105" dirty="0">
                <a:latin typeface="Times New Roman"/>
                <a:cs typeface="Times New Roman"/>
              </a:rPr>
              <a:t> </a:t>
            </a:r>
            <a:r>
              <a:rPr sz="2400" spc="225" dirty="0">
                <a:latin typeface="Arial MT"/>
                <a:cs typeface="Arial MT"/>
              </a:rPr>
              <a:t>perfil</a:t>
            </a:r>
            <a:r>
              <a:rPr sz="2400" spc="125" dirty="0">
                <a:latin typeface="Times New Roman"/>
                <a:cs typeface="Times New Roman"/>
              </a:rPr>
              <a:t> </a:t>
            </a:r>
            <a:r>
              <a:rPr sz="2400" spc="225" dirty="0">
                <a:latin typeface="Arial MT"/>
                <a:cs typeface="Arial MT"/>
              </a:rPr>
              <a:t>em</a:t>
            </a:r>
            <a:r>
              <a:rPr sz="2400" spc="225" dirty="0">
                <a:latin typeface="Times New Roman"/>
                <a:cs typeface="Times New Roman"/>
              </a:rPr>
              <a:t> </a:t>
            </a:r>
            <a:r>
              <a:rPr sz="2400" spc="370" dirty="0">
                <a:latin typeface="Arial MT"/>
                <a:cs typeface="Arial MT"/>
              </a:rPr>
              <a:t>redes</a:t>
            </a:r>
            <a:r>
              <a:rPr sz="2400" spc="125" dirty="0">
                <a:latin typeface="Times New Roman"/>
                <a:cs typeface="Times New Roman"/>
              </a:rPr>
              <a:t> </a:t>
            </a:r>
            <a:r>
              <a:rPr sz="2400" spc="204" dirty="0">
                <a:latin typeface="Arial MT"/>
                <a:cs typeface="Arial MT"/>
              </a:rPr>
              <a:t>sociais</a:t>
            </a:r>
            <a:endParaRPr sz="2400">
              <a:latin typeface="Arial MT"/>
              <a:cs typeface="Arial MT"/>
            </a:endParaRPr>
          </a:p>
          <a:p>
            <a:pPr marL="4099560">
              <a:lnSpc>
                <a:spcPct val="100000"/>
              </a:lnSpc>
              <a:spcBef>
                <a:spcPts val="555"/>
              </a:spcBef>
            </a:pPr>
            <a:r>
              <a:rPr sz="1200" spc="80" dirty="0">
                <a:solidFill>
                  <a:srgbClr val="7F7F7F"/>
                </a:solidFill>
                <a:latin typeface="Arial MT"/>
                <a:cs typeface="Arial MT"/>
              </a:rPr>
              <a:t>fontes:</a:t>
            </a:r>
            <a:r>
              <a:rPr sz="1200" spc="15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1200" spc="125" dirty="0">
                <a:solidFill>
                  <a:srgbClr val="7F7F7F"/>
                </a:solidFill>
                <a:latin typeface="Arial MT"/>
                <a:cs typeface="Arial MT"/>
              </a:rPr>
              <a:t>Alexa</a:t>
            </a:r>
            <a:r>
              <a:rPr sz="1200" spc="60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1200" spc="165" dirty="0">
                <a:solidFill>
                  <a:srgbClr val="7F7F7F"/>
                </a:solidFill>
                <a:latin typeface="Arial MT"/>
                <a:cs typeface="Arial MT"/>
              </a:rPr>
              <a:t>e</a:t>
            </a:r>
            <a:r>
              <a:rPr sz="1200" spc="60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1200" spc="80" dirty="0">
                <a:solidFill>
                  <a:srgbClr val="7F7F7F"/>
                </a:solidFill>
                <a:latin typeface="Arial MT"/>
                <a:cs typeface="Arial MT"/>
              </a:rPr>
              <a:t>Revista</a:t>
            </a:r>
            <a:r>
              <a:rPr sz="1200" spc="40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1200" spc="95" dirty="0">
                <a:solidFill>
                  <a:srgbClr val="7F7F7F"/>
                </a:solidFill>
                <a:latin typeface="Arial MT"/>
                <a:cs typeface="Arial MT"/>
              </a:rPr>
              <a:t>Época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7" name="object 10">
            <a:extLst>
              <a:ext uri="{FF2B5EF4-FFF2-40B4-BE49-F238E27FC236}">
                <a16:creationId xmlns:a16="http://schemas.microsoft.com/office/drawing/2014/main" id="{B061664E-5B68-AAD3-1F6C-F855534B55CB}"/>
              </a:ext>
            </a:extLst>
          </p:cNvPr>
          <p:cNvGrpSpPr/>
          <p:nvPr/>
        </p:nvGrpSpPr>
        <p:grpSpPr>
          <a:xfrm>
            <a:off x="1849615" y="1055370"/>
            <a:ext cx="1371600" cy="4747260"/>
            <a:chOff x="1459871" y="2074163"/>
            <a:chExt cx="1371600" cy="4747260"/>
          </a:xfrm>
        </p:grpSpPr>
        <p:pic>
          <p:nvPicPr>
            <p:cNvPr id="8" name="object 11">
              <a:extLst>
                <a:ext uri="{FF2B5EF4-FFF2-40B4-BE49-F238E27FC236}">
                  <a16:creationId xmlns:a16="http://schemas.microsoft.com/office/drawing/2014/main" id="{08993986-0C51-4624-8433-B1E823ECBE3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9871" y="2074163"/>
              <a:ext cx="1371600" cy="1927860"/>
            </a:xfrm>
            <a:prstGeom prst="rect">
              <a:avLst/>
            </a:prstGeom>
          </p:spPr>
        </p:pic>
        <p:pic>
          <p:nvPicPr>
            <p:cNvPr id="9" name="object 12">
              <a:extLst>
                <a:ext uri="{FF2B5EF4-FFF2-40B4-BE49-F238E27FC236}">
                  <a16:creationId xmlns:a16="http://schemas.microsoft.com/office/drawing/2014/main" id="{B8B643DE-97C3-9481-B89B-8759D1DB1FB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9871" y="4893563"/>
              <a:ext cx="1371600" cy="19278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2930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6"/>
          <p:cNvSpPr txBox="1"/>
          <p:nvPr/>
        </p:nvSpPr>
        <p:spPr>
          <a:xfrm>
            <a:off x="606795" y="1988759"/>
            <a:ext cx="34436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54" dirty="0">
                <a:latin typeface="Arial MT"/>
                <a:cs typeface="Arial MT"/>
              </a:rPr>
              <a:t>como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220" dirty="0">
                <a:latin typeface="Arial MT"/>
                <a:cs typeface="Arial MT"/>
              </a:rPr>
              <a:t>tudo</a:t>
            </a:r>
            <a:r>
              <a:rPr sz="2400" spc="100" dirty="0">
                <a:latin typeface="Times New Roman"/>
                <a:cs typeface="Times New Roman"/>
              </a:rPr>
              <a:t> </a:t>
            </a:r>
            <a:r>
              <a:rPr sz="2400" spc="215" dirty="0">
                <a:latin typeface="Arial MT"/>
                <a:cs typeface="Arial MT"/>
              </a:rPr>
              <a:t>começou?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10" name="object 7"/>
          <p:cNvSpPr txBox="1">
            <a:spLocks noGrp="1"/>
          </p:cNvSpPr>
          <p:nvPr>
            <p:ph type="title"/>
          </p:nvPr>
        </p:nvSpPr>
        <p:spPr>
          <a:xfrm>
            <a:off x="225790" y="393131"/>
            <a:ext cx="8832327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2130">
              <a:lnSpc>
                <a:spcPct val="100000"/>
              </a:lnSpc>
              <a:spcBef>
                <a:spcPts val="100"/>
              </a:spcBef>
            </a:pPr>
            <a:r>
              <a:rPr spc="415" dirty="0"/>
              <a:t>hoje</a:t>
            </a:r>
            <a:r>
              <a:rPr spc="140" dirty="0">
                <a:latin typeface="Times New Roman"/>
                <a:cs typeface="Times New Roman"/>
              </a:rPr>
              <a:t> </a:t>
            </a:r>
            <a:r>
              <a:rPr spc="325" dirty="0"/>
              <a:t>veremos...</a:t>
            </a:r>
          </a:p>
        </p:txBody>
      </p:sp>
      <p:sp>
        <p:nvSpPr>
          <p:cNvPr id="11" name="object 8"/>
          <p:cNvSpPr txBox="1"/>
          <p:nvPr/>
        </p:nvSpPr>
        <p:spPr>
          <a:xfrm>
            <a:off x="454390" y="3278062"/>
            <a:ext cx="3570604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360" dirty="0">
                <a:latin typeface="Arial MT"/>
                <a:cs typeface="Arial MT"/>
              </a:rPr>
              <a:t>como</a:t>
            </a:r>
            <a:r>
              <a:rPr sz="3400" spc="140" dirty="0">
                <a:latin typeface="Times New Roman"/>
                <a:cs typeface="Times New Roman"/>
              </a:rPr>
              <a:t> </a:t>
            </a:r>
            <a:r>
              <a:rPr sz="3400" spc="240" dirty="0">
                <a:latin typeface="Arial MT"/>
                <a:cs typeface="Arial MT"/>
              </a:rPr>
              <a:t>funciona?</a:t>
            </a:r>
            <a:endParaRPr sz="3400">
              <a:latin typeface="Arial MT"/>
              <a:cs typeface="Arial MT"/>
            </a:endParaRPr>
          </a:p>
        </p:txBody>
      </p:sp>
      <p:sp>
        <p:nvSpPr>
          <p:cNvPr id="12" name="object 9"/>
          <p:cNvSpPr txBox="1"/>
          <p:nvPr/>
        </p:nvSpPr>
        <p:spPr>
          <a:xfrm>
            <a:off x="682995" y="4110166"/>
            <a:ext cx="4916170" cy="1576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57145">
              <a:lnSpc>
                <a:spcPct val="100000"/>
              </a:lnSpc>
              <a:spcBef>
                <a:spcPts val="100"/>
              </a:spcBef>
            </a:pPr>
            <a:r>
              <a:rPr sz="4400" spc="760" dirty="0">
                <a:latin typeface="Arial MT"/>
                <a:cs typeface="Arial MT"/>
              </a:rPr>
              <a:t>web</a:t>
            </a:r>
            <a:r>
              <a:rPr sz="4400" spc="140" dirty="0">
                <a:latin typeface="Times New Roman"/>
                <a:cs typeface="Times New Roman"/>
              </a:rPr>
              <a:t> </a:t>
            </a:r>
            <a:r>
              <a:rPr sz="4400" spc="204" dirty="0">
                <a:latin typeface="Arial MT"/>
                <a:cs typeface="Arial MT"/>
              </a:rPr>
              <a:t>2.0</a:t>
            </a:r>
            <a:endParaRPr sz="4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04"/>
              </a:spcBef>
            </a:pPr>
            <a:r>
              <a:rPr sz="2600" spc="300" dirty="0">
                <a:latin typeface="Arial MT"/>
                <a:cs typeface="Arial MT"/>
              </a:rPr>
              <a:t>downloads</a:t>
            </a:r>
            <a:r>
              <a:rPr sz="2600" spc="90" dirty="0">
                <a:latin typeface="Times New Roman"/>
                <a:cs typeface="Times New Roman"/>
              </a:rPr>
              <a:t> </a:t>
            </a:r>
            <a:r>
              <a:rPr sz="2600" spc="345" dirty="0">
                <a:latin typeface="Arial MT"/>
                <a:cs typeface="Arial MT"/>
              </a:rPr>
              <a:t>e</a:t>
            </a:r>
            <a:r>
              <a:rPr sz="2600" spc="125" dirty="0">
                <a:latin typeface="Times New Roman"/>
                <a:cs typeface="Times New Roman"/>
              </a:rPr>
              <a:t> </a:t>
            </a:r>
            <a:r>
              <a:rPr sz="2600" spc="130" dirty="0">
                <a:latin typeface="Arial MT"/>
                <a:cs typeface="Arial MT"/>
              </a:rPr>
              <a:t>uploads...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3" name="object 10"/>
          <p:cNvSpPr txBox="1"/>
          <p:nvPr/>
        </p:nvSpPr>
        <p:spPr>
          <a:xfrm>
            <a:off x="6160248" y="4884358"/>
            <a:ext cx="1673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04" dirty="0">
                <a:latin typeface="Arial MT"/>
                <a:cs typeface="Arial MT"/>
              </a:rPr>
              <a:t>sites</a:t>
            </a:r>
            <a:r>
              <a:rPr sz="2400" spc="105" dirty="0">
                <a:latin typeface="Times New Roman"/>
                <a:cs typeface="Times New Roman"/>
              </a:rPr>
              <a:t> </a:t>
            </a:r>
            <a:r>
              <a:rPr sz="2400" spc="220" dirty="0">
                <a:latin typeface="Arial MT"/>
                <a:cs typeface="Arial MT"/>
              </a:rPr>
              <a:t>úteis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4" name="object 11"/>
          <p:cNvSpPr txBox="1"/>
          <p:nvPr/>
        </p:nvSpPr>
        <p:spPr>
          <a:xfrm>
            <a:off x="1825994" y="5823141"/>
            <a:ext cx="6508750" cy="824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50565">
              <a:lnSpc>
                <a:spcPts val="3620"/>
              </a:lnSpc>
              <a:spcBef>
                <a:spcPts val="100"/>
              </a:spcBef>
            </a:pPr>
            <a:r>
              <a:rPr sz="3200" spc="395" dirty="0">
                <a:latin typeface="Arial MT"/>
                <a:cs typeface="Arial MT"/>
              </a:rPr>
              <a:t>meus</a:t>
            </a:r>
            <a:r>
              <a:rPr sz="3200" spc="105" dirty="0">
                <a:latin typeface="Times New Roman"/>
                <a:cs typeface="Times New Roman"/>
              </a:rPr>
              <a:t> </a:t>
            </a:r>
            <a:r>
              <a:rPr sz="3200" spc="325" dirty="0">
                <a:latin typeface="Arial MT"/>
                <a:cs typeface="Arial MT"/>
              </a:rPr>
              <a:t>favoritos</a:t>
            </a:r>
            <a:endParaRPr sz="3200">
              <a:latin typeface="Arial MT"/>
              <a:cs typeface="Arial MT"/>
            </a:endParaRPr>
          </a:p>
          <a:p>
            <a:pPr marL="12700">
              <a:lnSpc>
                <a:spcPts val="2660"/>
              </a:lnSpc>
            </a:pPr>
            <a:r>
              <a:rPr sz="2400" spc="305" dirty="0">
                <a:latin typeface="Arial MT"/>
                <a:cs typeface="Arial MT"/>
              </a:rPr>
              <a:t>e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Arial MT"/>
                <a:cs typeface="Arial MT"/>
              </a:rPr>
              <a:t>muito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spc="204" dirty="0">
                <a:latin typeface="Arial MT"/>
                <a:cs typeface="Arial MT"/>
              </a:rPr>
              <a:t>mais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 MT"/>
                <a:cs typeface="Arial MT"/>
              </a:rPr>
              <a:t>.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 MT"/>
                <a:cs typeface="Arial MT"/>
              </a:rPr>
              <a:t>.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Arial MT"/>
                <a:cs typeface="Arial MT"/>
              </a:rPr>
              <a:t>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5" name="object 12"/>
          <p:cNvSpPr txBox="1"/>
          <p:nvPr/>
        </p:nvSpPr>
        <p:spPr>
          <a:xfrm>
            <a:off x="4569193" y="2057339"/>
            <a:ext cx="4184015" cy="1846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95934">
              <a:lnSpc>
                <a:spcPct val="100000"/>
              </a:lnSpc>
              <a:spcBef>
                <a:spcPts val="100"/>
              </a:spcBef>
            </a:pPr>
            <a:r>
              <a:rPr sz="3600" spc="440" dirty="0">
                <a:latin typeface="Arial MT"/>
                <a:cs typeface="Arial MT"/>
              </a:rPr>
              <a:t>hospedagem</a:t>
            </a:r>
            <a:r>
              <a:rPr sz="3600" spc="185" dirty="0">
                <a:latin typeface="Times New Roman"/>
                <a:cs typeface="Times New Roman"/>
              </a:rPr>
              <a:t> </a:t>
            </a:r>
            <a:r>
              <a:rPr sz="3600" spc="430" dirty="0">
                <a:latin typeface="Arial MT"/>
                <a:cs typeface="Arial MT"/>
              </a:rPr>
              <a:t>e</a:t>
            </a:r>
            <a:r>
              <a:rPr sz="3600" spc="430" dirty="0">
                <a:latin typeface="Times New Roman"/>
                <a:cs typeface="Times New Roman"/>
              </a:rPr>
              <a:t> </a:t>
            </a:r>
            <a:r>
              <a:rPr sz="3600" spc="280" dirty="0">
                <a:latin typeface="Arial MT"/>
                <a:cs typeface="Arial MT"/>
              </a:rPr>
              <a:t>registro...</a:t>
            </a:r>
            <a:endParaRPr sz="3600" dirty="0">
              <a:latin typeface="Arial MT"/>
              <a:cs typeface="Arial MT"/>
            </a:endParaRPr>
          </a:p>
          <a:p>
            <a:pPr marL="1629410">
              <a:lnSpc>
                <a:spcPct val="100000"/>
              </a:lnSpc>
              <a:spcBef>
                <a:spcPts val="2820"/>
              </a:spcBef>
            </a:pPr>
            <a:r>
              <a:rPr sz="2400" spc="254" dirty="0">
                <a:latin typeface="Arial MT"/>
                <a:cs typeface="Arial MT"/>
              </a:rPr>
              <a:t>como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480" dirty="0">
                <a:latin typeface="Arial MT"/>
                <a:cs typeface="Arial MT"/>
              </a:rPr>
              <a:t>é</a:t>
            </a:r>
            <a:r>
              <a:rPr sz="2400" spc="100" dirty="0">
                <a:latin typeface="Times New Roman"/>
                <a:cs typeface="Times New Roman"/>
              </a:rPr>
              <a:t> </a:t>
            </a:r>
            <a:r>
              <a:rPr sz="2400" spc="135" dirty="0">
                <a:latin typeface="Arial MT"/>
                <a:cs typeface="Arial MT"/>
              </a:rPr>
              <a:t>feito</a:t>
            </a:r>
            <a:r>
              <a:rPr sz="2400" spc="125" dirty="0">
                <a:latin typeface="Times New Roman"/>
                <a:cs typeface="Times New Roman"/>
              </a:rPr>
              <a:t> </a:t>
            </a:r>
            <a:r>
              <a:rPr sz="2400" spc="235" dirty="0">
                <a:latin typeface="Arial MT"/>
                <a:cs typeface="Arial MT"/>
              </a:rPr>
              <a:t>um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16" name="object 13"/>
          <p:cNvSpPr txBox="1"/>
          <p:nvPr/>
        </p:nvSpPr>
        <p:spPr>
          <a:xfrm>
            <a:off x="7289532" y="3878518"/>
            <a:ext cx="146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10" dirty="0">
                <a:latin typeface="Arial MT"/>
                <a:cs typeface="Arial MT"/>
              </a:rPr>
              <a:t>website?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3074" name="Picture 2" descr="4 fontes de informação em saúde com acesso gratuito {por ...">
            <a:extLst>
              <a:ext uri="{FF2B5EF4-FFF2-40B4-BE49-F238E27FC236}">
                <a16:creationId xmlns:a16="http://schemas.microsoft.com/office/drawing/2014/main" id="{7581CFF0-A545-5A24-260F-19E5F32C8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160" y="617383"/>
            <a:ext cx="3592864" cy="26838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3274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 txBox="1">
            <a:spLocks/>
          </p:cNvSpPr>
          <p:nvPr/>
        </p:nvSpPr>
        <p:spPr>
          <a:xfrm>
            <a:off x="930536" y="602995"/>
            <a:ext cx="8832327" cy="66548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575560">
              <a:lnSpc>
                <a:spcPct val="100000"/>
              </a:lnSpc>
              <a:spcBef>
                <a:spcPts val="100"/>
              </a:spcBef>
            </a:pPr>
            <a:r>
              <a:rPr lang="pt-BR" spc="465"/>
              <a:t>como</a:t>
            </a:r>
            <a:r>
              <a:rPr lang="pt-BR" spc="140">
                <a:latin typeface="Times New Roman"/>
                <a:cs typeface="Times New Roman"/>
              </a:rPr>
              <a:t> </a:t>
            </a:r>
            <a:r>
              <a:rPr lang="pt-BR" spc="400"/>
              <a:t>tudo</a:t>
            </a:r>
            <a:r>
              <a:rPr lang="pt-BR" spc="130">
                <a:latin typeface="Times New Roman"/>
                <a:cs typeface="Times New Roman"/>
              </a:rPr>
              <a:t> </a:t>
            </a:r>
            <a:r>
              <a:rPr lang="pt-BR" spc="260"/>
              <a:t>começou...</a:t>
            </a:r>
            <a:endParaRPr lang="pt-BR" spc="260" dirty="0"/>
          </a:p>
        </p:txBody>
      </p:sp>
      <p:sp>
        <p:nvSpPr>
          <p:cNvPr id="7" name="object 7"/>
          <p:cNvSpPr txBox="1"/>
          <p:nvPr/>
        </p:nvSpPr>
        <p:spPr>
          <a:xfrm>
            <a:off x="1425522" y="1907411"/>
            <a:ext cx="358203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345" dirty="0">
                <a:latin typeface="Arial MT"/>
                <a:cs typeface="Arial MT"/>
              </a:rPr>
              <a:t>a</a:t>
            </a:r>
            <a:r>
              <a:rPr sz="2600" spc="95" dirty="0">
                <a:latin typeface="Times New Roman"/>
                <a:cs typeface="Times New Roman"/>
              </a:rPr>
              <a:t> </a:t>
            </a:r>
            <a:r>
              <a:rPr sz="2600" spc="250" dirty="0">
                <a:latin typeface="Arial MT"/>
                <a:cs typeface="Arial MT"/>
              </a:rPr>
              <a:t>internet</a:t>
            </a:r>
            <a:r>
              <a:rPr sz="2600" spc="105" dirty="0">
                <a:latin typeface="Times New Roman"/>
                <a:cs typeface="Times New Roman"/>
              </a:rPr>
              <a:t> </a:t>
            </a:r>
            <a:r>
              <a:rPr sz="2600" spc="215" dirty="0">
                <a:latin typeface="Arial MT"/>
                <a:cs typeface="Arial MT"/>
              </a:rPr>
              <a:t>tem</a:t>
            </a:r>
            <a:r>
              <a:rPr sz="2600" spc="105" dirty="0">
                <a:latin typeface="Times New Roman"/>
                <a:cs typeface="Times New Roman"/>
              </a:rPr>
              <a:t> </a:t>
            </a:r>
            <a:r>
              <a:rPr sz="2600" spc="165" dirty="0">
                <a:latin typeface="Arial MT"/>
                <a:cs typeface="Arial MT"/>
              </a:rPr>
              <a:t>dono?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3024" y="4393904"/>
            <a:ext cx="544703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5265" marR="5080" indent="-203200">
              <a:lnSpc>
                <a:spcPct val="100000"/>
              </a:lnSpc>
              <a:spcBef>
                <a:spcPts val="95"/>
              </a:spcBef>
            </a:pPr>
            <a:r>
              <a:rPr sz="2800" spc="355" dirty="0">
                <a:latin typeface="Arial MT"/>
                <a:cs typeface="Arial MT"/>
              </a:rPr>
              <a:t>a</a:t>
            </a:r>
            <a:r>
              <a:rPr sz="2800" spc="114" dirty="0">
                <a:latin typeface="Times New Roman"/>
                <a:cs typeface="Times New Roman"/>
              </a:rPr>
              <a:t> </a:t>
            </a:r>
            <a:r>
              <a:rPr sz="2800" spc="245" dirty="0">
                <a:latin typeface="Arial MT"/>
                <a:cs typeface="Arial MT"/>
              </a:rPr>
              <a:t>Internet</a:t>
            </a:r>
            <a:r>
              <a:rPr sz="2800" spc="145" dirty="0">
                <a:latin typeface="Times New Roman"/>
                <a:cs typeface="Times New Roman"/>
              </a:rPr>
              <a:t> </a:t>
            </a:r>
            <a:r>
              <a:rPr sz="2800" spc="335" dirty="0">
                <a:latin typeface="Arial MT"/>
                <a:cs typeface="Arial MT"/>
              </a:rPr>
              <a:t>nasceu</a:t>
            </a:r>
            <a:r>
              <a:rPr sz="2800" spc="335" dirty="0">
                <a:latin typeface="Times New Roman"/>
                <a:cs typeface="Times New Roman"/>
              </a:rPr>
              <a:t> </a:t>
            </a:r>
            <a:r>
              <a:rPr sz="2800" spc="290" dirty="0">
                <a:latin typeface="Arial MT"/>
                <a:cs typeface="Arial MT"/>
              </a:rPr>
              <a:t>praticamente</a:t>
            </a:r>
            <a:r>
              <a:rPr sz="2800" spc="170" dirty="0">
                <a:latin typeface="Times New Roman"/>
                <a:cs typeface="Times New Roman"/>
              </a:rPr>
              <a:t> </a:t>
            </a:r>
            <a:r>
              <a:rPr sz="2800" spc="315" dirty="0">
                <a:latin typeface="Arial MT"/>
                <a:cs typeface="Arial MT"/>
              </a:rPr>
              <a:t>sem</a:t>
            </a:r>
            <a:r>
              <a:rPr sz="2800" spc="130" dirty="0">
                <a:latin typeface="Times New Roman"/>
                <a:cs typeface="Times New Roman"/>
              </a:rPr>
              <a:t> </a:t>
            </a:r>
            <a:r>
              <a:rPr sz="2800" spc="300" dirty="0">
                <a:latin typeface="Arial MT"/>
                <a:cs typeface="Arial MT"/>
              </a:rPr>
              <a:t>querer!!!</a:t>
            </a:r>
            <a:endParaRPr sz="2800" dirty="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4084" y="2818235"/>
            <a:ext cx="593598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415" dirty="0">
                <a:latin typeface="Arial MT"/>
                <a:cs typeface="Arial MT"/>
              </a:rPr>
              <a:t>quem</a:t>
            </a:r>
            <a:r>
              <a:rPr sz="3400" spc="125" dirty="0">
                <a:latin typeface="Times New Roman"/>
                <a:cs typeface="Times New Roman"/>
              </a:rPr>
              <a:t> </a:t>
            </a:r>
            <a:r>
              <a:rPr sz="3400" spc="295" dirty="0">
                <a:latin typeface="Arial MT"/>
                <a:cs typeface="Arial MT"/>
              </a:rPr>
              <a:t>inventou</a:t>
            </a:r>
            <a:r>
              <a:rPr sz="3400" spc="130" dirty="0">
                <a:latin typeface="Times New Roman"/>
                <a:cs typeface="Times New Roman"/>
              </a:rPr>
              <a:t> </a:t>
            </a:r>
            <a:r>
              <a:rPr sz="3400" spc="450" dirty="0">
                <a:latin typeface="Arial MT"/>
                <a:cs typeface="Arial MT"/>
              </a:rPr>
              <a:t>a</a:t>
            </a:r>
            <a:r>
              <a:rPr sz="3400" spc="135" dirty="0">
                <a:latin typeface="Times New Roman"/>
                <a:cs typeface="Times New Roman"/>
              </a:rPr>
              <a:t> </a:t>
            </a:r>
            <a:r>
              <a:rPr sz="3400" spc="260" dirty="0">
                <a:latin typeface="Arial MT"/>
                <a:cs typeface="Arial MT"/>
              </a:rPr>
              <a:t>internet?</a:t>
            </a:r>
            <a:endParaRPr sz="3400" dirty="0">
              <a:latin typeface="Arial MT"/>
              <a:cs typeface="Arial MT"/>
            </a:endParaRPr>
          </a:p>
        </p:txBody>
      </p:sp>
      <p:pic>
        <p:nvPicPr>
          <p:cNvPr id="4098" name="Picture 2" descr="Jurídico do Sindicato: que serviços e como funciona">
            <a:extLst>
              <a:ext uri="{FF2B5EF4-FFF2-40B4-BE49-F238E27FC236}">
                <a16:creationId xmlns:a16="http://schemas.microsoft.com/office/drawing/2014/main" id="{6588AD0E-94FE-A97F-1EC9-7A5E06CD0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445" y="1852082"/>
            <a:ext cx="4743450" cy="30194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01327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EF2290-E6F4-3057-49D3-6D1D54688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4108"/>
          </a:xfrm>
        </p:spPr>
        <p:txBody>
          <a:bodyPr/>
          <a:lstStyle/>
          <a:p>
            <a:r>
              <a:rPr lang="pt-BR" dirty="0"/>
              <a:t>Origem</a:t>
            </a:r>
          </a:p>
        </p:txBody>
      </p:sp>
      <p:sp>
        <p:nvSpPr>
          <p:cNvPr id="26" name="object 24"/>
          <p:cNvSpPr txBox="1">
            <a:spLocks noGrp="1"/>
          </p:cNvSpPr>
          <p:nvPr>
            <p:ph idx="1"/>
          </p:nvPr>
        </p:nvSpPr>
        <p:spPr>
          <a:xfrm>
            <a:off x="728896" y="1360930"/>
            <a:ext cx="10734207" cy="53604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z="2000" spc="265" dirty="0">
                <a:latin typeface="Arial MT"/>
                <a:cs typeface="Arial MT"/>
              </a:rPr>
              <a:t>e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254" dirty="0">
                <a:latin typeface="Arial MT"/>
                <a:cs typeface="Arial MT"/>
              </a:rPr>
              <a:t>durante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265" dirty="0">
                <a:latin typeface="Arial MT"/>
                <a:cs typeface="Arial MT"/>
              </a:rPr>
              <a:t>a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365" dirty="0">
                <a:latin typeface="Arial MT"/>
                <a:cs typeface="Arial MT"/>
              </a:rPr>
              <a:t>guerra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225" dirty="0">
                <a:latin typeface="Arial MT"/>
                <a:cs typeface="Arial MT"/>
              </a:rPr>
              <a:t>fria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 MT"/>
                <a:cs typeface="Arial MT"/>
              </a:rPr>
              <a:t>.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 MT"/>
                <a:cs typeface="Arial MT"/>
              </a:rPr>
              <a:t>.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Arial MT"/>
                <a:cs typeface="Arial MT"/>
              </a:rPr>
              <a:t>.</a:t>
            </a:r>
            <a:endParaRPr sz="20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14"/>
              </a:spcBef>
            </a:pPr>
            <a:r>
              <a:rPr sz="2000" spc="220" dirty="0">
                <a:latin typeface="Arial MT"/>
                <a:cs typeface="Arial MT"/>
              </a:rPr>
              <a:t>em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254" dirty="0">
                <a:latin typeface="Arial MT"/>
                <a:cs typeface="Arial MT"/>
              </a:rPr>
              <a:t>outubro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240" dirty="0">
                <a:latin typeface="Arial MT"/>
                <a:cs typeface="Arial MT"/>
              </a:rPr>
              <a:t>de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Arial MT"/>
                <a:cs typeface="Arial MT"/>
              </a:rPr>
              <a:t>1957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65" dirty="0">
                <a:latin typeface="Arial MT"/>
                <a:cs typeface="Arial MT"/>
              </a:rPr>
              <a:t>URSS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190" dirty="0">
                <a:latin typeface="Arial MT"/>
                <a:cs typeface="Arial MT"/>
              </a:rPr>
              <a:t>lança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200" dirty="0">
                <a:latin typeface="Arial MT"/>
                <a:cs typeface="Arial MT"/>
              </a:rPr>
              <a:t>o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135" dirty="0">
                <a:latin typeface="Arial MT"/>
                <a:cs typeface="Arial MT"/>
              </a:rPr>
              <a:t>Sputnik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 MT"/>
                <a:cs typeface="Arial MT"/>
              </a:rPr>
              <a:t>.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 MT"/>
                <a:cs typeface="Arial MT"/>
              </a:rPr>
              <a:t>.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Arial MT"/>
                <a:cs typeface="Arial MT"/>
              </a:rPr>
              <a:t>.</a:t>
            </a:r>
            <a:endParaRPr sz="20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0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905"/>
              </a:spcBef>
            </a:pPr>
            <a:endParaRPr sz="2000" dirty="0">
              <a:latin typeface="Arial MT"/>
              <a:cs typeface="Arial MT"/>
            </a:endParaRPr>
          </a:p>
          <a:p>
            <a:pPr marL="3735704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Arial MT"/>
                <a:cs typeface="Arial MT"/>
              </a:rPr>
              <a:t>.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 MT"/>
                <a:cs typeface="Arial MT"/>
              </a:rPr>
              <a:t>.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 MT"/>
                <a:cs typeface="Arial MT"/>
              </a:rPr>
              <a:t>.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220" dirty="0">
                <a:latin typeface="Arial MT"/>
                <a:cs typeface="Arial MT"/>
              </a:rPr>
              <a:t>em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100" dirty="0">
                <a:latin typeface="Arial MT"/>
                <a:cs typeface="Arial MT"/>
              </a:rPr>
              <a:t>1958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235" dirty="0">
                <a:latin typeface="Arial MT"/>
                <a:cs typeface="Arial MT"/>
              </a:rPr>
              <a:t>os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Arial MT"/>
                <a:cs typeface="Arial MT"/>
              </a:rPr>
              <a:t>EUA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260" dirty="0">
                <a:latin typeface="Arial MT"/>
                <a:cs typeface="Arial MT"/>
              </a:rPr>
              <a:t>criam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215" dirty="0">
                <a:latin typeface="Arial MT"/>
                <a:cs typeface="Arial MT"/>
              </a:rPr>
              <a:t>a</a:t>
            </a:r>
            <a:endParaRPr sz="20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25"/>
              </a:spcBef>
            </a:pPr>
            <a:endParaRPr sz="2000" dirty="0">
              <a:latin typeface="Arial MT"/>
              <a:cs typeface="Arial MT"/>
            </a:endParaRPr>
          </a:p>
          <a:p>
            <a:pPr marL="4140835" marR="440690">
              <a:lnSpc>
                <a:spcPct val="100000"/>
              </a:lnSpc>
            </a:pPr>
            <a:r>
              <a:rPr sz="2000" spc="200" dirty="0">
                <a:latin typeface="Arial MT"/>
                <a:cs typeface="Arial MT"/>
              </a:rPr>
              <a:t>todas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270" dirty="0">
                <a:latin typeface="Arial MT"/>
                <a:cs typeface="Arial MT"/>
              </a:rPr>
              <a:t>as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235" dirty="0">
                <a:latin typeface="Arial MT"/>
                <a:cs typeface="Arial MT"/>
              </a:rPr>
              <a:t>informações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spc="295" dirty="0">
                <a:latin typeface="Arial MT"/>
                <a:cs typeface="Arial MT"/>
              </a:rPr>
              <a:t>eram</a:t>
            </a:r>
            <a:r>
              <a:rPr sz="2000" spc="295" dirty="0">
                <a:latin typeface="Times New Roman"/>
                <a:cs typeface="Times New Roman"/>
              </a:rPr>
              <a:t> </a:t>
            </a:r>
            <a:r>
              <a:rPr sz="2000" spc="225" dirty="0">
                <a:latin typeface="Arial MT"/>
                <a:cs typeface="Arial MT"/>
              </a:rPr>
              <a:t>centralizadas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185" dirty="0">
                <a:latin typeface="Arial MT"/>
                <a:cs typeface="Arial MT"/>
              </a:rPr>
              <a:t>no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spc="180" dirty="0">
                <a:latin typeface="Arial MT"/>
                <a:cs typeface="Arial MT"/>
              </a:rPr>
              <a:t>pentágono!</a:t>
            </a:r>
            <a:endParaRPr sz="2000" dirty="0">
              <a:latin typeface="Arial MT"/>
              <a:cs typeface="Arial MT"/>
            </a:endParaRPr>
          </a:p>
          <a:p>
            <a:pPr marL="4140835" marR="204470">
              <a:lnSpc>
                <a:spcPct val="100000"/>
              </a:lnSpc>
              <a:spcBef>
                <a:spcPts val="2185"/>
              </a:spcBef>
            </a:pPr>
            <a:r>
              <a:rPr sz="2000" spc="220" dirty="0">
                <a:latin typeface="Arial MT"/>
                <a:cs typeface="Arial MT"/>
              </a:rPr>
              <a:t>em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spc="65" dirty="0">
                <a:latin typeface="Arial MT"/>
                <a:cs typeface="Arial MT"/>
              </a:rPr>
              <a:t>1966,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340" dirty="0">
                <a:latin typeface="Arial MT"/>
                <a:cs typeface="Arial MT"/>
              </a:rPr>
              <a:t>por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210" dirty="0">
                <a:latin typeface="Arial MT"/>
                <a:cs typeface="Arial MT"/>
              </a:rPr>
              <a:t>medo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spc="240" dirty="0">
                <a:latin typeface="Arial MT"/>
                <a:cs typeface="Arial MT"/>
              </a:rPr>
              <a:t>de</a:t>
            </a:r>
            <a:r>
              <a:rPr sz="2000" spc="80" dirty="0">
                <a:latin typeface="Times New Roman"/>
                <a:cs typeface="Times New Roman"/>
              </a:rPr>
              <a:t> </a:t>
            </a:r>
            <a:r>
              <a:rPr sz="2000" spc="195" dirty="0">
                <a:latin typeface="Arial MT"/>
                <a:cs typeface="Arial MT"/>
              </a:rPr>
              <a:t>um</a:t>
            </a:r>
            <a:r>
              <a:rPr sz="2000" spc="195" dirty="0">
                <a:latin typeface="Times New Roman"/>
                <a:cs typeface="Times New Roman"/>
              </a:rPr>
              <a:t> </a:t>
            </a:r>
            <a:r>
              <a:rPr sz="2000" spc="229" dirty="0">
                <a:latin typeface="Arial MT"/>
                <a:cs typeface="Arial MT"/>
              </a:rPr>
              <a:t>ataque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229" dirty="0">
                <a:latin typeface="Arial MT"/>
                <a:cs typeface="Arial MT"/>
              </a:rPr>
              <a:t>ao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185" dirty="0">
                <a:latin typeface="Arial MT"/>
                <a:cs typeface="Arial MT"/>
              </a:rPr>
              <a:t>pentágono,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spc="265" dirty="0">
                <a:latin typeface="Arial MT"/>
                <a:cs typeface="Arial MT"/>
              </a:rPr>
              <a:t>a</a:t>
            </a:r>
            <a:r>
              <a:rPr sz="2000" spc="80" dirty="0">
                <a:latin typeface="Times New Roman"/>
                <a:cs typeface="Times New Roman"/>
              </a:rPr>
              <a:t> </a:t>
            </a:r>
            <a:r>
              <a:rPr sz="2000" spc="-45" dirty="0">
                <a:latin typeface="Arial MT"/>
                <a:cs typeface="Arial MT"/>
              </a:rPr>
              <a:t>DARPA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175" dirty="0">
                <a:latin typeface="Arial MT"/>
                <a:cs typeface="Arial MT"/>
              </a:rPr>
              <a:t>planejou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235" dirty="0">
                <a:latin typeface="Arial MT"/>
                <a:cs typeface="Arial MT"/>
              </a:rPr>
              <a:t>uma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290" dirty="0">
                <a:latin typeface="Arial MT"/>
                <a:cs typeface="Arial MT"/>
              </a:rPr>
              <a:t>grande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325" dirty="0">
                <a:latin typeface="Arial MT"/>
                <a:cs typeface="Arial MT"/>
              </a:rPr>
              <a:t>rede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 MT"/>
                <a:cs typeface="Arial MT"/>
              </a:rPr>
              <a:t>.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 MT"/>
                <a:cs typeface="Arial MT"/>
              </a:rPr>
              <a:t>.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Arial MT"/>
                <a:cs typeface="Arial MT"/>
              </a:rPr>
              <a:t>.</a:t>
            </a:r>
            <a:endParaRPr sz="20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925"/>
              </a:spcBef>
            </a:pPr>
            <a:endParaRPr sz="2000" dirty="0">
              <a:latin typeface="Arial MT"/>
              <a:cs typeface="Arial MT"/>
            </a:endParaRPr>
          </a:p>
          <a:p>
            <a:pPr marL="4006850" marR="5080">
              <a:lnSpc>
                <a:spcPct val="100000"/>
              </a:lnSpc>
              <a:spcBef>
                <a:spcPts val="5"/>
              </a:spcBef>
            </a:pPr>
            <a:r>
              <a:rPr sz="2000" spc="340" dirty="0">
                <a:latin typeface="Arial MT"/>
                <a:cs typeface="Arial MT"/>
              </a:rPr>
              <a:t>para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250" dirty="0">
                <a:latin typeface="Arial MT"/>
                <a:cs typeface="Arial MT"/>
              </a:rPr>
              <a:t>manter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spc="265" dirty="0">
                <a:latin typeface="Arial MT"/>
                <a:cs typeface="Arial MT"/>
              </a:rPr>
              <a:t>a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spc="210" dirty="0">
                <a:latin typeface="Arial MT"/>
                <a:cs typeface="Arial MT"/>
              </a:rPr>
              <a:t>comunicação</a:t>
            </a:r>
            <a:r>
              <a:rPr sz="2000" spc="210" dirty="0">
                <a:latin typeface="Times New Roman"/>
                <a:cs typeface="Times New Roman"/>
              </a:rPr>
              <a:t> </a:t>
            </a:r>
            <a:r>
              <a:rPr sz="2000" spc="265" dirty="0">
                <a:latin typeface="Arial MT"/>
                <a:cs typeface="Arial MT"/>
              </a:rPr>
              <a:t>entre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spc="270" dirty="0">
                <a:latin typeface="Arial MT"/>
                <a:cs typeface="Arial MT"/>
              </a:rPr>
              <a:t>as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spc="265" dirty="0">
                <a:latin typeface="Arial MT"/>
                <a:cs typeface="Arial MT"/>
              </a:rPr>
              <a:t>bases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175" dirty="0">
                <a:latin typeface="Arial MT"/>
                <a:cs typeface="Arial MT"/>
              </a:rPr>
              <a:t>militares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229" dirty="0">
                <a:latin typeface="Arial MT"/>
                <a:cs typeface="Arial MT"/>
              </a:rPr>
              <a:t>dos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35" dirty="0">
                <a:latin typeface="Arial MT"/>
                <a:cs typeface="Arial MT"/>
              </a:rPr>
              <a:t>EUA</a:t>
            </a:r>
            <a:endParaRPr sz="2000" dirty="0">
              <a:latin typeface="Arial MT"/>
              <a:cs typeface="Arial MT"/>
            </a:endParaRPr>
          </a:p>
        </p:txBody>
      </p:sp>
      <p:pic>
        <p:nvPicPr>
          <p:cNvPr id="36" name="Imagem 35">
            <a:extLst>
              <a:ext uri="{FF2B5EF4-FFF2-40B4-BE49-F238E27FC236}">
                <a16:creationId xmlns:a16="http://schemas.microsoft.com/office/drawing/2014/main" id="{2385F8A5-8109-1238-434D-CB588F4DB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30" y="2791159"/>
            <a:ext cx="3574627" cy="25903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2191" y="5685053"/>
            <a:ext cx="2542124" cy="1036319"/>
          </a:xfrm>
          <a:prstGeom prst="rect">
            <a:avLst/>
          </a:prstGeom>
        </p:spPr>
      </p:pic>
      <p:sp>
        <p:nvSpPr>
          <p:cNvPr id="38" name="object 8"/>
          <p:cNvSpPr/>
          <p:nvPr/>
        </p:nvSpPr>
        <p:spPr>
          <a:xfrm>
            <a:off x="7175264" y="1786405"/>
            <a:ext cx="1357429" cy="927100"/>
          </a:xfrm>
          <a:custGeom>
            <a:avLst/>
            <a:gdLst/>
            <a:ahLst/>
            <a:cxnLst/>
            <a:rect l="l" t="t" r="r" b="b"/>
            <a:pathLst>
              <a:path w="1057909" h="927100">
                <a:moveTo>
                  <a:pt x="1057656" y="266700"/>
                </a:moveTo>
                <a:lnTo>
                  <a:pt x="1053376" y="219024"/>
                </a:lnTo>
                <a:lnTo>
                  <a:pt x="1041031" y="174040"/>
                </a:lnTo>
                <a:lnTo>
                  <a:pt x="1021359" y="132537"/>
                </a:lnTo>
                <a:lnTo>
                  <a:pt x="995108" y="95288"/>
                </a:lnTo>
                <a:lnTo>
                  <a:pt x="963002" y="63055"/>
                </a:lnTo>
                <a:lnTo>
                  <a:pt x="925804" y="36639"/>
                </a:lnTo>
                <a:lnTo>
                  <a:pt x="884224" y="16802"/>
                </a:lnTo>
                <a:lnTo>
                  <a:pt x="839038" y="4330"/>
                </a:lnTo>
                <a:lnTo>
                  <a:pt x="790956" y="0"/>
                </a:lnTo>
                <a:lnTo>
                  <a:pt x="743280" y="4330"/>
                </a:lnTo>
                <a:lnTo>
                  <a:pt x="698296" y="16802"/>
                </a:lnTo>
                <a:lnTo>
                  <a:pt x="656780" y="36639"/>
                </a:lnTo>
                <a:lnTo>
                  <a:pt x="619531" y="63055"/>
                </a:lnTo>
                <a:lnTo>
                  <a:pt x="587311" y="95288"/>
                </a:lnTo>
                <a:lnTo>
                  <a:pt x="560882" y="132537"/>
                </a:lnTo>
                <a:lnTo>
                  <a:pt x="548436" y="158572"/>
                </a:lnTo>
                <a:lnTo>
                  <a:pt x="0" y="364236"/>
                </a:lnTo>
                <a:lnTo>
                  <a:pt x="13716" y="399288"/>
                </a:lnTo>
                <a:lnTo>
                  <a:pt x="532549" y="204736"/>
                </a:lnTo>
                <a:lnTo>
                  <a:pt x="528586" y="219024"/>
                </a:lnTo>
                <a:lnTo>
                  <a:pt x="524256" y="266700"/>
                </a:lnTo>
                <a:lnTo>
                  <a:pt x="528586" y="314782"/>
                </a:lnTo>
                <a:lnTo>
                  <a:pt x="541058" y="359981"/>
                </a:lnTo>
                <a:lnTo>
                  <a:pt x="560476" y="400697"/>
                </a:lnTo>
                <a:lnTo>
                  <a:pt x="361188" y="550164"/>
                </a:lnTo>
                <a:lnTo>
                  <a:pt x="384048" y="580644"/>
                </a:lnTo>
                <a:lnTo>
                  <a:pt x="582409" y="431876"/>
                </a:lnTo>
                <a:lnTo>
                  <a:pt x="587311" y="438759"/>
                </a:lnTo>
                <a:lnTo>
                  <a:pt x="619531" y="470852"/>
                </a:lnTo>
                <a:lnTo>
                  <a:pt x="656780" y="497116"/>
                </a:lnTo>
                <a:lnTo>
                  <a:pt x="698296" y="516788"/>
                </a:lnTo>
                <a:lnTo>
                  <a:pt x="743280" y="529132"/>
                </a:lnTo>
                <a:lnTo>
                  <a:pt x="753338" y="530034"/>
                </a:lnTo>
                <a:lnTo>
                  <a:pt x="434340" y="902208"/>
                </a:lnTo>
                <a:lnTo>
                  <a:pt x="463296" y="926592"/>
                </a:lnTo>
                <a:lnTo>
                  <a:pt x="801077" y="532511"/>
                </a:lnTo>
                <a:lnTo>
                  <a:pt x="839038" y="529132"/>
                </a:lnTo>
                <a:lnTo>
                  <a:pt x="884224" y="516788"/>
                </a:lnTo>
                <a:lnTo>
                  <a:pt x="925804" y="497116"/>
                </a:lnTo>
                <a:lnTo>
                  <a:pt x="963002" y="470852"/>
                </a:lnTo>
                <a:lnTo>
                  <a:pt x="995108" y="438759"/>
                </a:lnTo>
                <a:lnTo>
                  <a:pt x="1021359" y="401548"/>
                </a:lnTo>
                <a:lnTo>
                  <a:pt x="1041031" y="359981"/>
                </a:lnTo>
                <a:lnTo>
                  <a:pt x="1053376" y="314782"/>
                </a:lnTo>
                <a:lnTo>
                  <a:pt x="1057656" y="266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9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7239" y="2949078"/>
            <a:ext cx="1540917" cy="620268"/>
          </a:xfrm>
          <a:prstGeom prst="rect">
            <a:avLst/>
          </a:prstGeom>
        </p:spPr>
      </p:pic>
      <p:sp>
        <p:nvSpPr>
          <p:cNvPr id="40" name="object 19"/>
          <p:cNvSpPr/>
          <p:nvPr/>
        </p:nvSpPr>
        <p:spPr>
          <a:xfrm>
            <a:off x="3530588" y="5777762"/>
            <a:ext cx="7292312" cy="943610"/>
          </a:xfrm>
          <a:custGeom>
            <a:avLst/>
            <a:gdLst/>
            <a:ahLst/>
            <a:cxnLst/>
            <a:rect l="l" t="t" r="r" b="b"/>
            <a:pathLst>
              <a:path w="5683250" h="943609">
                <a:moveTo>
                  <a:pt x="455676" y="342900"/>
                </a:moveTo>
                <a:lnTo>
                  <a:pt x="455676" y="219456"/>
                </a:lnTo>
                <a:lnTo>
                  <a:pt x="0" y="470916"/>
                </a:lnTo>
                <a:lnTo>
                  <a:pt x="36576" y="491222"/>
                </a:lnTo>
                <a:lnTo>
                  <a:pt x="36576" y="458724"/>
                </a:lnTo>
                <a:lnTo>
                  <a:pt x="59893" y="471678"/>
                </a:lnTo>
                <a:lnTo>
                  <a:pt x="426720" y="267885"/>
                </a:lnTo>
                <a:lnTo>
                  <a:pt x="426720" y="242316"/>
                </a:lnTo>
                <a:lnTo>
                  <a:pt x="448056" y="256032"/>
                </a:lnTo>
                <a:lnTo>
                  <a:pt x="448056" y="342900"/>
                </a:lnTo>
                <a:lnTo>
                  <a:pt x="455676" y="342900"/>
                </a:lnTo>
                <a:close/>
              </a:path>
              <a:path w="5683250" h="943609">
                <a:moveTo>
                  <a:pt x="59893" y="471678"/>
                </a:moveTo>
                <a:lnTo>
                  <a:pt x="36576" y="458724"/>
                </a:lnTo>
                <a:lnTo>
                  <a:pt x="36576" y="484632"/>
                </a:lnTo>
                <a:lnTo>
                  <a:pt x="59893" y="471678"/>
                </a:lnTo>
                <a:close/>
              </a:path>
              <a:path w="5683250" h="943609">
                <a:moveTo>
                  <a:pt x="448056" y="687324"/>
                </a:moveTo>
                <a:lnTo>
                  <a:pt x="59893" y="471678"/>
                </a:lnTo>
                <a:lnTo>
                  <a:pt x="36576" y="484632"/>
                </a:lnTo>
                <a:lnTo>
                  <a:pt x="36576" y="491222"/>
                </a:lnTo>
                <a:lnTo>
                  <a:pt x="426720" y="707824"/>
                </a:lnTo>
                <a:lnTo>
                  <a:pt x="426720" y="699516"/>
                </a:lnTo>
                <a:lnTo>
                  <a:pt x="448056" y="687324"/>
                </a:lnTo>
                <a:close/>
              </a:path>
              <a:path w="5683250" h="943609">
                <a:moveTo>
                  <a:pt x="448056" y="256032"/>
                </a:moveTo>
                <a:lnTo>
                  <a:pt x="426720" y="242316"/>
                </a:lnTo>
                <a:lnTo>
                  <a:pt x="426720" y="267885"/>
                </a:lnTo>
                <a:lnTo>
                  <a:pt x="448056" y="256032"/>
                </a:lnTo>
                <a:close/>
              </a:path>
              <a:path w="5683250" h="943609">
                <a:moveTo>
                  <a:pt x="448056" y="342900"/>
                </a:moveTo>
                <a:lnTo>
                  <a:pt x="448056" y="256032"/>
                </a:lnTo>
                <a:lnTo>
                  <a:pt x="426720" y="267885"/>
                </a:lnTo>
                <a:lnTo>
                  <a:pt x="426720" y="371856"/>
                </a:lnTo>
                <a:lnTo>
                  <a:pt x="441960" y="371856"/>
                </a:lnTo>
                <a:lnTo>
                  <a:pt x="441960" y="342900"/>
                </a:lnTo>
                <a:lnTo>
                  <a:pt x="448056" y="342900"/>
                </a:lnTo>
                <a:close/>
              </a:path>
              <a:path w="5683250" h="943609">
                <a:moveTo>
                  <a:pt x="870204" y="914400"/>
                </a:moveTo>
                <a:lnTo>
                  <a:pt x="870204" y="571500"/>
                </a:lnTo>
                <a:lnTo>
                  <a:pt x="426720" y="571500"/>
                </a:lnTo>
                <a:lnTo>
                  <a:pt x="426720" y="675470"/>
                </a:lnTo>
                <a:lnTo>
                  <a:pt x="441960" y="683937"/>
                </a:lnTo>
                <a:lnTo>
                  <a:pt x="441960" y="600456"/>
                </a:lnTo>
                <a:lnTo>
                  <a:pt x="455676" y="585216"/>
                </a:lnTo>
                <a:lnTo>
                  <a:pt x="455676" y="600456"/>
                </a:lnTo>
                <a:lnTo>
                  <a:pt x="842772" y="600456"/>
                </a:lnTo>
                <a:lnTo>
                  <a:pt x="842772" y="585216"/>
                </a:lnTo>
                <a:lnTo>
                  <a:pt x="856488" y="600456"/>
                </a:lnTo>
                <a:lnTo>
                  <a:pt x="856488" y="914400"/>
                </a:lnTo>
                <a:lnTo>
                  <a:pt x="870204" y="914400"/>
                </a:lnTo>
                <a:close/>
              </a:path>
              <a:path w="5683250" h="943609">
                <a:moveTo>
                  <a:pt x="448056" y="719669"/>
                </a:moveTo>
                <a:lnTo>
                  <a:pt x="448056" y="687324"/>
                </a:lnTo>
                <a:lnTo>
                  <a:pt x="426720" y="699516"/>
                </a:lnTo>
                <a:lnTo>
                  <a:pt x="426720" y="707824"/>
                </a:lnTo>
                <a:lnTo>
                  <a:pt x="448056" y="719669"/>
                </a:lnTo>
                <a:close/>
              </a:path>
              <a:path w="5683250" h="943609">
                <a:moveTo>
                  <a:pt x="856488" y="342900"/>
                </a:moveTo>
                <a:lnTo>
                  <a:pt x="441960" y="342900"/>
                </a:lnTo>
                <a:lnTo>
                  <a:pt x="455676" y="356616"/>
                </a:lnTo>
                <a:lnTo>
                  <a:pt x="455676" y="371856"/>
                </a:lnTo>
                <a:lnTo>
                  <a:pt x="842772" y="371856"/>
                </a:lnTo>
                <a:lnTo>
                  <a:pt x="842772" y="356616"/>
                </a:lnTo>
                <a:lnTo>
                  <a:pt x="856488" y="342900"/>
                </a:lnTo>
                <a:close/>
              </a:path>
              <a:path w="5683250" h="943609">
                <a:moveTo>
                  <a:pt x="455676" y="371856"/>
                </a:moveTo>
                <a:lnTo>
                  <a:pt x="455676" y="356616"/>
                </a:lnTo>
                <a:lnTo>
                  <a:pt x="441960" y="342900"/>
                </a:lnTo>
                <a:lnTo>
                  <a:pt x="441960" y="371856"/>
                </a:lnTo>
                <a:lnTo>
                  <a:pt x="455676" y="371856"/>
                </a:lnTo>
                <a:close/>
              </a:path>
              <a:path w="5683250" h="943609">
                <a:moveTo>
                  <a:pt x="455676" y="600456"/>
                </a:moveTo>
                <a:lnTo>
                  <a:pt x="455676" y="585216"/>
                </a:lnTo>
                <a:lnTo>
                  <a:pt x="441960" y="600456"/>
                </a:lnTo>
                <a:lnTo>
                  <a:pt x="455676" y="600456"/>
                </a:lnTo>
                <a:close/>
              </a:path>
              <a:path w="5683250" h="943609">
                <a:moveTo>
                  <a:pt x="455676" y="723900"/>
                </a:moveTo>
                <a:lnTo>
                  <a:pt x="455676" y="600456"/>
                </a:lnTo>
                <a:lnTo>
                  <a:pt x="441960" y="600456"/>
                </a:lnTo>
                <a:lnTo>
                  <a:pt x="441960" y="683937"/>
                </a:lnTo>
                <a:lnTo>
                  <a:pt x="448056" y="687324"/>
                </a:lnTo>
                <a:lnTo>
                  <a:pt x="448056" y="719669"/>
                </a:lnTo>
                <a:lnTo>
                  <a:pt x="455676" y="723900"/>
                </a:lnTo>
                <a:close/>
              </a:path>
              <a:path w="5683250" h="943609">
                <a:moveTo>
                  <a:pt x="5682996" y="943356"/>
                </a:moveTo>
                <a:lnTo>
                  <a:pt x="5682996" y="0"/>
                </a:lnTo>
                <a:lnTo>
                  <a:pt x="842772" y="0"/>
                </a:lnTo>
                <a:lnTo>
                  <a:pt x="842772" y="342900"/>
                </a:lnTo>
                <a:lnTo>
                  <a:pt x="856488" y="342900"/>
                </a:lnTo>
                <a:lnTo>
                  <a:pt x="856488" y="28956"/>
                </a:lnTo>
                <a:lnTo>
                  <a:pt x="870204" y="13716"/>
                </a:lnTo>
                <a:lnTo>
                  <a:pt x="870204" y="28956"/>
                </a:lnTo>
                <a:lnTo>
                  <a:pt x="5654040" y="28956"/>
                </a:lnTo>
                <a:lnTo>
                  <a:pt x="5654040" y="13716"/>
                </a:lnTo>
                <a:lnTo>
                  <a:pt x="5667756" y="28956"/>
                </a:lnTo>
                <a:lnTo>
                  <a:pt x="5667756" y="943356"/>
                </a:lnTo>
                <a:lnTo>
                  <a:pt x="5682996" y="943356"/>
                </a:lnTo>
                <a:close/>
              </a:path>
              <a:path w="5683250" h="943609">
                <a:moveTo>
                  <a:pt x="870204" y="371856"/>
                </a:moveTo>
                <a:lnTo>
                  <a:pt x="870204" y="28956"/>
                </a:lnTo>
                <a:lnTo>
                  <a:pt x="856488" y="28956"/>
                </a:lnTo>
                <a:lnTo>
                  <a:pt x="856488" y="342900"/>
                </a:lnTo>
                <a:lnTo>
                  <a:pt x="842772" y="356616"/>
                </a:lnTo>
                <a:lnTo>
                  <a:pt x="842772" y="371856"/>
                </a:lnTo>
                <a:lnTo>
                  <a:pt x="870204" y="371856"/>
                </a:lnTo>
                <a:close/>
              </a:path>
              <a:path w="5683250" h="943609">
                <a:moveTo>
                  <a:pt x="856488" y="600456"/>
                </a:moveTo>
                <a:lnTo>
                  <a:pt x="842772" y="585216"/>
                </a:lnTo>
                <a:lnTo>
                  <a:pt x="842772" y="600456"/>
                </a:lnTo>
                <a:lnTo>
                  <a:pt x="856488" y="600456"/>
                </a:lnTo>
                <a:close/>
              </a:path>
              <a:path w="5683250" h="943609">
                <a:moveTo>
                  <a:pt x="870204" y="943356"/>
                </a:moveTo>
                <a:lnTo>
                  <a:pt x="870204" y="928116"/>
                </a:lnTo>
                <a:lnTo>
                  <a:pt x="856488" y="914400"/>
                </a:lnTo>
                <a:lnTo>
                  <a:pt x="856488" y="600456"/>
                </a:lnTo>
                <a:lnTo>
                  <a:pt x="842772" y="600456"/>
                </a:lnTo>
                <a:lnTo>
                  <a:pt x="842772" y="943356"/>
                </a:lnTo>
                <a:lnTo>
                  <a:pt x="870204" y="943356"/>
                </a:lnTo>
                <a:close/>
              </a:path>
              <a:path w="5683250" h="943609">
                <a:moveTo>
                  <a:pt x="870204" y="28956"/>
                </a:moveTo>
                <a:lnTo>
                  <a:pt x="870204" y="13716"/>
                </a:lnTo>
                <a:lnTo>
                  <a:pt x="856488" y="28956"/>
                </a:lnTo>
                <a:lnTo>
                  <a:pt x="870204" y="28956"/>
                </a:lnTo>
                <a:close/>
              </a:path>
              <a:path w="5683250" h="943609">
                <a:moveTo>
                  <a:pt x="5667756" y="914400"/>
                </a:moveTo>
                <a:lnTo>
                  <a:pt x="856488" y="914400"/>
                </a:lnTo>
                <a:lnTo>
                  <a:pt x="870204" y="928116"/>
                </a:lnTo>
                <a:lnTo>
                  <a:pt x="870204" y="943356"/>
                </a:lnTo>
                <a:lnTo>
                  <a:pt x="5654040" y="943356"/>
                </a:lnTo>
                <a:lnTo>
                  <a:pt x="5654040" y="928116"/>
                </a:lnTo>
                <a:lnTo>
                  <a:pt x="5667756" y="914400"/>
                </a:lnTo>
                <a:close/>
              </a:path>
              <a:path w="5683250" h="943609">
                <a:moveTo>
                  <a:pt x="5667756" y="28956"/>
                </a:moveTo>
                <a:lnTo>
                  <a:pt x="5654040" y="13716"/>
                </a:lnTo>
                <a:lnTo>
                  <a:pt x="5654040" y="28956"/>
                </a:lnTo>
                <a:lnTo>
                  <a:pt x="5667756" y="28956"/>
                </a:lnTo>
                <a:close/>
              </a:path>
              <a:path w="5683250" h="943609">
                <a:moveTo>
                  <a:pt x="5667756" y="914400"/>
                </a:moveTo>
                <a:lnTo>
                  <a:pt x="5667756" y="28956"/>
                </a:lnTo>
                <a:lnTo>
                  <a:pt x="5654040" y="28956"/>
                </a:lnTo>
                <a:lnTo>
                  <a:pt x="5654040" y="914400"/>
                </a:lnTo>
                <a:lnTo>
                  <a:pt x="5667756" y="914400"/>
                </a:lnTo>
                <a:close/>
              </a:path>
              <a:path w="5683250" h="943609">
                <a:moveTo>
                  <a:pt x="5667756" y="943356"/>
                </a:moveTo>
                <a:lnTo>
                  <a:pt x="5667756" y="914400"/>
                </a:lnTo>
                <a:lnTo>
                  <a:pt x="5654040" y="928116"/>
                </a:lnTo>
                <a:lnTo>
                  <a:pt x="5654040" y="943356"/>
                </a:lnTo>
                <a:lnTo>
                  <a:pt x="5667756" y="943356"/>
                </a:lnTo>
                <a:close/>
              </a:path>
            </a:pathLst>
          </a:custGeom>
          <a:solidFill>
            <a:srgbClr val="942F2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4436112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DarkVTI">
  <a:themeElements>
    <a:clrScheme name="Custom 4">
      <a:dk1>
        <a:srgbClr val="FFFFFF"/>
      </a:dk1>
      <a:lt1>
        <a:srgbClr val="000000"/>
      </a:lt1>
      <a:dk2>
        <a:srgbClr val="F3FFF8"/>
      </a:dk2>
      <a:lt2>
        <a:srgbClr val="2D2D2D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742</Words>
  <Application>Microsoft Office PowerPoint</Application>
  <PresentationFormat>Widescreen</PresentationFormat>
  <Paragraphs>106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3" baseType="lpstr">
      <vt:lpstr>Arial</vt:lpstr>
      <vt:lpstr>Arial MT</vt:lpstr>
      <vt:lpstr>Google Sans</vt:lpstr>
      <vt:lpstr>Source Sans Pro</vt:lpstr>
      <vt:lpstr>Times New Roman</vt:lpstr>
      <vt:lpstr>FunkyShapesDarkVTI</vt:lpstr>
      <vt:lpstr>Internet</vt:lpstr>
      <vt:lpstr>Apresentação do PowerPoint</vt:lpstr>
      <vt:lpstr>a internet está em todo lugar...</vt:lpstr>
      <vt:lpstr>Não vivemos  mais  sem a internet</vt:lpstr>
      <vt:lpstr>Apresentação do PowerPoint</vt:lpstr>
      <vt:lpstr>Apresentação do PowerPoint</vt:lpstr>
      <vt:lpstr>hoje veremos...</vt:lpstr>
      <vt:lpstr>Apresentação do PowerPoint</vt:lpstr>
      <vt:lpstr>Origem</vt:lpstr>
      <vt:lpstr>Apresentação do PowerPoint</vt:lpstr>
      <vt:lpstr>o que posso usar na internet?</vt:lpstr>
      <vt:lpstr>como funciona?</vt:lpstr>
      <vt:lpstr>transmissão por pacotes</vt:lpstr>
      <vt:lpstr>transmissão via TCP/IP</vt:lpstr>
      <vt:lpstr>como me conectar?</vt:lpstr>
      <vt:lpstr>E os Algoritmos? </vt:lpstr>
      <vt:lpstr>Alguns exemplos de como os algoritmos são usados ​​na internet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Ítalo Nunes Pereira</dc:creator>
  <cp:lastModifiedBy>Ítalo Nunes Pereira</cp:lastModifiedBy>
  <cp:revision>4</cp:revision>
  <dcterms:created xsi:type="dcterms:W3CDTF">2024-07-20T11:40:01Z</dcterms:created>
  <dcterms:modified xsi:type="dcterms:W3CDTF">2024-08-16T18:32:18Z</dcterms:modified>
</cp:coreProperties>
</file>